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  <p:sldMasterId id="2147484059" r:id="rId2"/>
  </p:sldMasterIdLst>
  <p:notesMasterIdLst>
    <p:notesMasterId r:id="rId35"/>
  </p:notesMasterIdLst>
  <p:handoutMasterIdLst>
    <p:handoutMasterId r:id="rId36"/>
  </p:handoutMasterIdLst>
  <p:sldIdLst>
    <p:sldId id="2576" r:id="rId3"/>
    <p:sldId id="2855" r:id="rId4"/>
    <p:sldId id="2856" r:id="rId5"/>
    <p:sldId id="2857" r:id="rId6"/>
    <p:sldId id="2858" r:id="rId7"/>
    <p:sldId id="2859" r:id="rId8"/>
    <p:sldId id="2860" r:id="rId9"/>
    <p:sldId id="2861" r:id="rId10"/>
    <p:sldId id="2862" r:id="rId11"/>
    <p:sldId id="2863" r:id="rId12"/>
    <p:sldId id="2864" r:id="rId13"/>
    <p:sldId id="2865" r:id="rId14"/>
    <p:sldId id="2866" r:id="rId15"/>
    <p:sldId id="2867" r:id="rId16"/>
    <p:sldId id="2868" r:id="rId17"/>
    <p:sldId id="2869" r:id="rId18"/>
    <p:sldId id="2870" r:id="rId19"/>
    <p:sldId id="2871" r:id="rId20"/>
    <p:sldId id="2872" r:id="rId21"/>
    <p:sldId id="2873" r:id="rId22"/>
    <p:sldId id="2874" r:id="rId23"/>
    <p:sldId id="2875" r:id="rId24"/>
    <p:sldId id="2876" r:id="rId25"/>
    <p:sldId id="2877" r:id="rId26"/>
    <p:sldId id="2878" r:id="rId27"/>
    <p:sldId id="2879" r:id="rId28"/>
    <p:sldId id="2880" r:id="rId29"/>
    <p:sldId id="2881" r:id="rId30"/>
    <p:sldId id="2882" r:id="rId31"/>
    <p:sldId id="2883" r:id="rId32"/>
    <p:sldId id="2575" r:id="rId33"/>
    <p:sldId id="2884" r:id="rId3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19B"/>
    <a:srgbClr val="0F6485"/>
    <a:srgbClr val="158AFF"/>
    <a:srgbClr val="30CFD0"/>
    <a:srgbClr val="004F9E"/>
    <a:srgbClr val="000000"/>
    <a:srgbClr val="1D0867"/>
    <a:srgbClr val="002A54"/>
    <a:srgbClr val="003870"/>
    <a:srgbClr val="5A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5556" autoAdjust="0"/>
  </p:normalViewPr>
  <p:slideViewPr>
    <p:cSldViewPr snapToGrid="0" snapToObjects="1">
      <p:cViewPr varScale="1">
        <p:scale>
          <a:sx n="30" d="100"/>
          <a:sy n="30" d="100"/>
        </p:scale>
        <p:origin x="258" y="1020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AA0D337E-4F0D-4D7D-8AB0-39646385AC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AE1FAE46-F9FC-4290-A18B-B98FF65DB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0F294-F559-4980-9152-9E38A9259EEE}" type="datetimeFigureOut">
              <a:rPr lang="pt-PT" smtClean="0"/>
              <a:t>29/04/2021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FEFC38D-9829-4098-955D-EAE9C0D571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PT"/>
              <a:t>1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7B5D09D-32F4-4DF0-A3DB-79F99C4A82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9247B-61A6-412C-A185-9B672A4CD70D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7938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 Light" charset="0"/>
              </a:defRPr>
            </a:lvl1pPr>
          </a:lstStyle>
          <a:p>
            <a:fld id="{EFC10EE1-B198-C942-8235-326C972CBB30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Klicken Sie auf , um Master-Textstile zu bearbeiten</a:t>
            </a:r>
          </a:p>
          <a:p>
            <a:pPr lvl="1"/>
            <a:r>
              <a:rPr lang="en-US" dirty="0"/>
              <a:t>Zweite Ebene</a:t>
            </a:r>
          </a:p>
          <a:p>
            <a:pPr lvl="2"/>
            <a:r>
              <a:rPr lang="en-US" dirty="0"/>
              <a:t>Dritte Ebene</a:t>
            </a:r>
          </a:p>
          <a:p>
            <a:pPr lvl="3"/>
            <a:r>
              <a:rPr lang="en-US" dirty="0"/>
              <a:t>Vierte Ebene</a:t>
            </a:r>
          </a:p>
          <a:p>
            <a:pPr lvl="4"/>
            <a:r>
              <a:rPr lang="en-US" dirty="0"/>
              <a:t>Fünfte Ebene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 Light" charset="0"/>
              </a:defRPr>
            </a:lvl1pPr>
          </a:lstStyle>
          <a:p>
            <a:r>
              <a:rPr lang="en-US"/>
              <a:t>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 Light" charset="0"/>
              </a:defRPr>
            </a:lvl1pPr>
          </a:lstStyle>
          <a:p>
            <a:fld id="{006BE02D-20C0-F840-AFAC-BEA99C74FDC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Source Sans Pro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1 </a:t>
            </a:r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58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75F1E-F18A-45E3-B9E8-DD72F841A1A3}" type="slidenum">
              <a:rPr lang="hu-HU" altLang="hu-HU"/>
              <a:t>11</a:t>
            </a:fld>
            <a:endParaRPr lang="hu-HU" altLang="hu-HU"/>
          </a:p>
        </p:txBody>
      </p:sp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8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8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889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7889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72969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E107F-C31C-4A07-9E10-F9CABD9BFA8C}" type="slidenum">
              <a:rPr lang="hu-HU" altLang="hu-HU"/>
              <a:t>12</a:t>
            </a:fld>
            <a:endParaRPr lang="hu-HU" altLang="hu-HU"/>
          </a:p>
        </p:txBody>
      </p:sp>
      <p:sp>
        <p:nvSpPr>
          <p:cNvPr id="3809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8093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0938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8093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71778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B67CD-3940-445A-9476-9503F0BC524E}" type="slidenum">
              <a:rPr lang="hu-HU" altLang="hu-HU"/>
              <a:t>13</a:t>
            </a:fld>
            <a:endParaRPr lang="hu-HU" altLang="hu-HU"/>
          </a:p>
        </p:txBody>
      </p:sp>
      <p:sp>
        <p:nvSpPr>
          <p:cNvPr id="3850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3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8503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3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5034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8503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744253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9EF71-150C-489A-BB6B-3DF07C043646}" type="slidenum">
              <a:rPr lang="hu-HU" altLang="hu-HU"/>
              <a:t>14</a:t>
            </a:fld>
            <a:endParaRPr lang="hu-HU" altLang="hu-HU"/>
          </a:p>
        </p:txBody>
      </p:sp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7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8708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8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708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8708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907261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0BF73-2479-481E-A0DB-1B9E66ED5CCF}" type="slidenum">
              <a:rPr lang="hu-HU" altLang="hu-HU"/>
              <a:t>15</a:t>
            </a:fld>
            <a:endParaRPr lang="hu-HU" altLang="hu-HU"/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891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8913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8913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849577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D224F-BDAB-4C00-B2BD-0ACCA3C0E0AD}" type="slidenum">
              <a:rPr lang="hu-HU" altLang="hu-HU"/>
              <a:t>16</a:t>
            </a:fld>
            <a:endParaRPr lang="hu-HU" altLang="hu-HU"/>
          </a:p>
        </p:txBody>
      </p:sp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1174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91175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242005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F8392-E57D-4960-B017-5A86673C5540}" type="slidenum">
              <a:rPr lang="hu-HU" altLang="hu-HU"/>
              <a:t>17</a:t>
            </a:fld>
            <a:endParaRPr lang="hu-HU" altLang="hu-HU"/>
          </a:p>
        </p:txBody>
      </p:sp>
      <p:sp>
        <p:nvSpPr>
          <p:cNvPr id="3932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32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32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3222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9322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609034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0C015-9A4B-4AF3-9570-14FED5835623}" type="slidenum">
              <a:rPr lang="hu-HU" altLang="hu-HU"/>
              <a:t>19</a:t>
            </a:fld>
            <a:endParaRPr lang="hu-HU" altLang="hu-HU"/>
          </a:p>
        </p:txBody>
      </p:sp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973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73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97319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656543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DC837-113C-4FB6-9132-A4E8DC91A3B3}" type="slidenum">
              <a:rPr lang="hu-HU" altLang="hu-HU"/>
              <a:t>20</a:t>
            </a:fld>
            <a:endParaRPr lang="hu-HU" altLang="hu-HU"/>
          </a:p>
        </p:txBody>
      </p:sp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9366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99367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265879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FC19B-DC79-4B3D-8417-A93BB33521FB}" type="slidenum">
              <a:rPr lang="hu-HU" altLang="hu-HU"/>
              <a:t>21</a:t>
            </a:fld>
            <a:endParaRPr lang="hu-HU" altLang="hu-HU"/>
          </a:p>
        </p:txBody>
      </p:sp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14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01415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80554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58E23-5ACE-4793-B7B6-2B23834601F1}" type="slidenum">
              <a:rPr lang="hu-HU" altLang="hu-HU"/>
              <a:t>3</a:t>
            </a:fld>
            <a:endParaRPr lang="hu-HU" altLang="hu-HU"/>
          </a:p>
        </p:txBody>
      </p:sp>
      <p:sp>
        <p:nvSpPr>
          <p:cNvPr id="3604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6045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0458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6045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5598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526755-70AE-4912-92EE-7BE68035F8F6}" type="slidenum">
              <a:rPr lang="hu-HU" altLang="hu-HU"/>
              <a:t>22</a:t>
            </a:fld>
            <a:endParaRPr lang="hu-HU" altLang="hu-HU"/>
          </a:p>
        </p:txBody>
      </p:sp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4034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34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3462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0346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04630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138E4-ED52-408C-BD7D-3147E8062575}" type="slidenum">
              <a:rPr lang="hu-HU" altLang="hu-HU"/>
              <a:t>23</a:t>
            </a:fld>
            <a:endParaRPr lang="hu-HU" altLang="hu-HU"/>
          </a:p>
        </p:txBody>
      </p:sp>
      <p:sp>
        <p:nvSpPr>
          <p:cNvPr id="4055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055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1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1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0551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1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5514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0551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592913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58CE7-06C0-401E-9E7D-511F2EB763EF}" type="slidenum">
              <a:rPr lang="hu-HU" altLang="hu-HU"/>
              <a:t>25</a:t>
            </a:fld>
            <a:endParaRPr lang="hu-HU" altLang="hu-HU"/>
          </a:p>
        </p:txBody>
      </p:sp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6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7562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0756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51510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4390A-2C05-425A-9E68-2FCAFC7705A6}" type="slidenum">
              <a:rPr lang="hu-HU" altLang="hu-HU"/>
              <a:t>26</a:t>
            </a:fld>
            <a:endParaRPr lang="hu-HU" altLang="hu-HU"/>
          </a:p>
        </p:txBody>
      </p:sp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0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0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0960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0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09610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0961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718215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EA474-C395-4F8A-938D-C4721D847675}" type="slidenum">
              <a:rPr lang="hu-HU" altLang="hu-HU"/>
              <a:t>27</a:t>
            </a:fld>
            <a:endParaRPr lang="hu-HU" altLang="hu-HU"/>
          </a:p>
        </p:txBody>
      </p:sp>
      <p:sp>
        <p:nvSpPr>
          <p:cNvPr id="411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165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1658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1165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843730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FA78E-103F-41D9-9D8F-58F55BAC1AFB}" type="slidenum">
              <a:rPr lang="hu-HU" altLang="hu-HU"/>
              <a:t>28</a:t>
            </a:fld>
            <a:endParaRPr lang="hu-HU" altLang="hu-HU"/>
          </a:p>
        </p:txBody>
      </p:sp>
      <p:sp>
        <p:nvSpPr>
          <p:cNvPr id="413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13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70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70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1370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70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13706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41370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739373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A79EE-C1FF-4D9E-81EA-01821123D65C}" type="slidenum">
              <a:rPr lang="hu-HU" altLang="hu-HU"/>
              <a:t>31</a:t>
            </a:fld>
            <a:endParaRPr lang="hu-HU" altLang="hu-HU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212830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1 </a:t>
            </a:r>
            <a:endParaRPr lang="en-U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4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6E701-A38B-4F20-A667-20E457F0708C}" type="slidenum">
              <a:rPr lang="hu-HU" altLang="hu-HU"/>
              <a:t>4</a:t>
            </a:fld>
            <a:endParaRPr lang="hu-HU" altLang="hu-HU"/>
          </a:p>
        </p:txBody>
      </p:sp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5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50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50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2506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6250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8173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496EC-FB68-4048-9A4F-F74B1B849920}" type="slidenum">
              <a:rPr lang="hu-HU" altLang="hu-HU"/>
              <a:t>5</a:t>
            </a:fld>
            <a:endParaRPr lang="hu-HU" altLang="hu-HU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92767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AE56-8DE7-4A43-B6AD-52B15E495572}" type="slidenum">
              <a:rPr lang="hu-HU" altLang="hu-HU"/>
              <a:t>6</a:t>
            </a:fld>
            <a:endParaRPr lang="hu-HU" altLang="hu-HU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28318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EAC25-44FA-4293-BB78-776A16DFD2E8}" type="slidenum">
              <a:rPr lang="hu-HU" altLang="hu-HU"/>
              <a:t>7</a:t>
            </a:fld>
            <a:endParaRPr lang="hu-HU" altLang="hu-HU"/>
          </a:p>
        </p:txBody>
      </p:sp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686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68650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6865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919985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A923D-F24E-4A7A-85C3-995531CF6BB6}" type="slidenum">
              <a:rPr lang="hu-HU" altLang="hu-HU"/>
              <a:t>8</a:t>
            </a:fld>
            <a:endParaRPr lang="hu-HU" altLang="hu-HU"/>
          </a:p>
        </p:txBody>
      </p:sp>
      <p:sp>
        <p:nvSpPr>
          <p:cNvPr id="3727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4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4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2746" name="Rectangle 10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hu-HU"/>
          </a:p>
        </p:txBody>
      </p:sp>
      <p:sp>
        <p:nvSpPr>
          <p:cNvPr id="37274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769573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8E7B3-945A-46D0-9B77-F55DCE609334}" type="slidenum">
              <a:rPr lang="hu-HU" altLang="hu-HU"/>
              <a:t>9</a:t>
            </a:fld>
            <a:endParaRPr lang="hu-HU" altLang="hu-HU"/>
          </a:p>
        </p:txBody>
      </p:sp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9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9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4794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7479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472623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hu-HU" altLang="hu-HU"/>
              <a:t>Einführung in das Unternehmertum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hu-HU" altLang="hu-HU"/>
              <a:t>03/10/2008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hu-HU" altLang="hu-HU"/>
              <a:t>Klasse 6. Der Businessplan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8A869-2907-4066-9299-79A255E1592B}" type="slidenum">
              <a:rPr lang="hu-HU" altLang="hu-HU"/>
              <a:t>10</a:t>
            </a:fld>
            <a:endParaRPr lang="hu-HU" altLang="hu-HU"/>
          </a:p>
        </p:txBody>
      </p:sp>
      <p:sp>
        <p:nvSpPr>
          <p:cNvPr id="3768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altLang="hu-HU" sz="1000" b="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7684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4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7684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 altLang="hu-HU"/>
          </a:p>
        </p:txBody>
      </p:sp>
      <p:sp>
        <p:nvSpPr>
          <p:cNvPr id="37684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99697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2A1C983-5EA2-4430-924A-294C3181C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331"/>
            <a:ext cx="24377650" cy="1291724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DD94DD0-AE0D-4F8B-B56A-F1A806755D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9240252" y="501031"/>
            <a:ext cx="10215093" cy="4957721"/>
          </a:xfrm>
          <a:prstGeom prst="rect">
            <a:avLst/>
          </a:prstGeom>
        </p:spPr>
      </p:pic>
      <p:pic>
        <p:nvPicPr>
          <p:cNvPr id="4" name="Kép 79">
            <a:extLst>
              <a:ext uri="{FF2B5EF4-FFF2-40B4-BE49-F238E27FC236}">
                <a16:creationId xmlns:a16="http://schemas.microsoft.com/office/drawing/2014/main" id="{61309A0B-D818-44B5-B884-7A2CCE125B23}"/>
              </a:ext>
            </a:extLst>
          </p:cNvPr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487" y="12690871"/>
            <a:ext cx="1142931" cy="762620"/>
          </a:xfrm>
          <a:prstGeom prst="rect">
            <a:avLst/>
          </a:prstGeom>
        </p:spPr>
      </p:pic>
      <p:sp>
        <p:nvSpPr>
          <p:cNvPr id="5" name="Caixa de texto 120">
            <a:extLst>
              <a:ext uri="{FF2B5EF4-FFF2-40B4-BE49-F238E27FC236}">
                <a16:creationId xmlns:a16="http://schemas.microsoft.com/office/drawing/2014/main" id="{B8F4D66B-1442-411F-A860-C0079A083A21}"/>
              </a:ext>
            </a:extLst>
          </p:cNvPr>
          <p:cNvSpPr txBox="1"/>
          <p:nvPr userDrawn="1"/>
        </p:nvSpPr>
        <p:spPr>
          <a:xfrm>
            <a:off x="10301700" y="12726884"/>
            <a:ext cx="12181781" cy="69059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rgbClr val="000000"/>
                </a:solidFill>
              </a:rPr>
              <a:t>This project has received funding from the European Union’s Erasmus+ programme under the registration number 2018-1-HU01-KA203-047766. This document reflects only the author’s view and the Commission is not responsible for any use that may be made of the information it contains.</a:t>
            </a:r>
            <a:endParaRPr lang="pt-PT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30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324" y="4260851"/>
            <a:ext cx="20721003" cy="2940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hu-HU" noProof="0"/>
              <a:t>Mintacím szerkesztése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6648" y="7772400"/>
            <a:ext cx="17064355" cy="3505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hu-HU" noProof="0"/>
              <a:t>Alcím mintájának szerkesztése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-25393" y="13106400"/>
            <a:ext cx="5688118" cy="952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u-HU" altLang="hu-H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16877" y="13106400"/>
            <a:ext cx="15549216" cy="952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u-HU" altLang="hu-HU"/>
              <a:t>_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8596423" y="13106400"/>
            <a:ext cx="5688118" cy="952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0AA559-1918-46C3-91B5-4F7992E0BE47}" type="slidenum">
              <a:rPr lang="hu-HU" altLang="hu-HU"/>
              <a:pPr/>
              <a:t>‹Nr.›</a:t>
            </a:fld>
            <a:endParaRPr lang="hu-HU" altLang="hu-HU"/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12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06782"/>
      </p:ext>
    </p:extLst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005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013" y="7772400"/>
            <a:ext cx="17065625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D94F-8FCE-4E62-8F8D-00D568F3AC6B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413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BE3D-6E03-438B-AF10-A76641D6D911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649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3800"/>
            <a:ext cx="2072163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1637" cy="30003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605D-AB3F-4A2B-84C7-3CF55839DC2B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352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1188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1188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4088" y="3070225"/>
            <a:ext cx="10774362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4088" y="4349750"/>
            <a:ext cx="10774362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CA4E-3421-4EDD-BA3A-B8DB2AABCF74}" type="datetime1">
              <a:rPr lang="pt-PT" smtClean="0"/>
              <a:t>29/04/2021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8216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5362-38FC-48C4-9EB6-F8A6CAFC1F08}" type="datetime1">
              <a:rPr lang="pt-PT" smtClean="0"/>
              <a:t>29/04/2021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2475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6BD0-7C99-4FA7-9786-A052353A683A}" type="datetime1">
              <a:rPr lang="pt-PT" smtClean="0"/>
              <a:t>29/04/2021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662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0050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1350" y="546100"/>
            <a:ext cx="13627100" cy="11706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0050" cy="9382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4B19-04FE-4D0D-A958-2AE944547ECB}" type="datetime1">
              <a:rPr lang="pt-PT" smtClean="0"/>
              <a:t>29/04/2021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5198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375" y="9601200"/>
            <a:ext cx="14625638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8375" y="1225550"/>
            <a:ext cx="14625638" cy="822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8375" y="10734675"/>
            <a:ext cx="14625638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7E84-284F-4079-BC4F-697874F1BD10}" type="datetime1">
              <a:rPr lang="pt-PT" smtClean="0"/>
              <a:t>29/04/2021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8031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8291-5A90-401A-9522-EC7D783EF4C6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053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Background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675964" y="730253"/>
            <a:ext cx="21025723" cy="2651126"/>
          </a:xfrm>
          <a:prstGeom prst="rect">
            <a:avLst/>
          </a:prstGeom>
        </p:spPr>
        <p:txBody>
          <a:bodyPr/>
          <a:lstStyle>
            <a:lvl1pPr>
              <a:defRPr sz="8800" b="0">
                <a:solidFill>
                  <a:srgbClr val="0F6485"/>
                </a:solidFill>
              </a:defRPr>
            </a:lvl1pPr>
          </a:lstStyle>
          <a:p>
            <a:r>
              <a:rPr lang="en-US" sz="6400" b="1" spc="500" dirty="0">
                <a:solidFill>
                  <a:srgbClr val="0F6485"/>
                </a:solidFill>
                <a:latin typeface="Arial Black" panose="020B0A04020102020204" pitchFamily="34" charset="0"/>
                <a:ea typeface="Lato Black" charset="0"/>
                <a:cs typeface="Lato Black" charset="0"/>
                <a:sym typeface="Bebas Neue" charset="0"/>
              </a:rPr>
              <a:t>1. Insert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3638" y="549275"/>
            <a:ext cx="5484812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2038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6FF9-6367-496C-8341-A4700B2F49C8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69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0F90A2CA-148F-4333-A164-1BAD093B76D2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4" name="Caixa de texto 120">
            <a:extLst>
              <a:ext uri="{FF2B5EF4-FFF2-40B4-BE49-F238E27FC236}">
                <a16:creationId xmlns:a16="http://schemas.microsoft.com/office/drawing/2014/main" id="{713124F2-5FB6-4BA6-BCAC-4D724ABC7CBB}"/>
              </a:ext>
            </a:extLst>
          </p:cNvPr>
          <p:cNvSpPr txBox="1"/>
          <p:nvPr userDrawn="1"/>
        </p:nvSpPr>
        <p:spPr>
          <a:xfrm>
            <a:off x="7460411" y="12765740"/>
            <a:ext cx="12181781" cy="69059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rgbClr val="000000"/>
                </a:solidFill>
              </a:rPr>
              <a:t>This project has received funding from the European Union’s Erasmus+ programme under the registration number 2018-1-HU01-KA203-047766. This document reflects only the author’s view and the Commission is not responsible for any use that may be made of the information it contains.</a:t>
            </a:r>
            <a:endParaRPr lang="pt-PT" sz="1600" dirty="0">
              <a:solidFill>
                <a:srgbClr val="000000"/>
              </a:solidFill>
            </a:endParaRPr>
          </a:p>
        </p:txBody>
      </p:sp>
      <p:pic>
        <p:nvPicPr>
          <p:cNvPr id="6" name="Kép 79">
            <a:extLst>
              <a:ext uri="{FF2B5EF4-FFF2-40B4-BE49-F238E27FC236}">
                <a16:creationId xmlns:a16="http://schemas.microsoft.com/office/drawing/2014/main" id="{6810AEDF-AED2-419D-ABC1-A14DD28DB841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181" y="12693714"/>
            <a:ext cx="1142931" cy="7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0613571" cy="13715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2AF9D21B-8C75-49E3-B6ED-054806C35A25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92FE75B3-B5AB-4EB8-9E80-651527A5BEB7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4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altLang="hu-HU"/>
              <a:t>_</a:t>
            </a:r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 dirty="0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7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88052"/>
      </p:ext>
    </p:extLst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8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5590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031471" y="2590800"/>
            <a:ext cx="10157354" cy="822960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595119" y="2590800"/>
            <a:ext cx="10157354" cy="822960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10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43362"/>
      </p:ext>
    </p:extLst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altLang="hu-HU"/>
              <a:t>_</a:t>
            </a:r>
            <a:endParaRPr lang="hu-HU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 dirty="0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230040" y="12579314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284737" y="12734547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9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807652" y="11906454"/>
            <a:ext cx="2843872" cy="138022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1828364" y="3819979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43338"/>
      </p:ext>
    </p:extLst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99567" y="0"/>
            <a:ext cx="19739125" cy="13716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2031471" y="2590800"/>
            <a:ext cx="10157354" cy="82296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Online kép helye 3"/>
          <p:cNvSpPr>
            <a:spLocks noGrp="1"/>
          </p:cNvSpPr>
          <p:nvPr>
            <p:ph type="clipArt" sz="half" idx="2"/>
          </p:nvPr>
        </p:nvSpPr>
        <p:spPr>
          <a:xfrm>
            <a:off x="12595119" y="2590800"/>
            <a:ext cx="10157354" cy="82296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-97341" y="13106400"/>
            <a:ext cx="5078680" cy="914400"/>
          </a:xfrm>
        </p:spPr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550843" y="13106400"/>
            <a:ext cx="17280197" cy="609600"/>
          </a:xfrm>
        </p:spPr>
        <p:txBody>
          <a:bodyPr/>
          <a:lstStyle>
            <a:lvl1pPr>
              <a:defRPr/>
            </a:lvl1pPr>
          </a:lstStyle>
          <a:p>
            <a:r>
              <a:rPr lang="hu-HU" altLang="hu-HU"/>
              <a:t>_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9298973" y="13049250"/>
            <a:ext cx="5078677" cy="914400"/>
          </a:xfrm>
        </p:spPr>
        <p:txBody>
          <a:bodyPr/>
          <a:lstStyle>
            <a:lvl1pPr>
              <a:defRPr/>
            </a:lvl1pPr>
          </a:lstStyle>
          <a:p>
            <a:fld id="{6BF0C236-4425-423B-8A42-9AE3BE3C3CE7}" type="slidenum">
              <a:rPr lang="hu-HU" altLang="hu-HU"/>
              <a:pPr/>
              <a:t>‹Nr.›</a:t>
            </a:fld>
            <a:endParaRPr lang="hu-HU" altLang="hu-HU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D602CB3A-B6AD-40BE-B688-FE7116FDC6EF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E2A38B28-E866-4AC0-AB8B-05A8A2FDC7B9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pPr algn="ctr"/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10" name="Imagem 3">
            <a:extLst>
              <a:ext uri="{FF2B5EF4-FFF2-40B4-BE49-F238E27FC236}">
                <a16:creationId xmlns:a16="http://schemas.microsoft.com/office/drawing/2014/main" id="{2F8D4856-7908-4C77-ADA7-D175EB747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11962" b="15772"/>
          <a:stretch/>
        </p:blipFill>
        <p:spPr>
          <a:xfrm>
            <a:off x="1655252" y="11737725"/>
            <a:ext cx="2843872" cy="138022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01527"/>
      </p:ext>
    </p:extLst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Klicken Sie auf , um Master-Textstile zu bearbeiten</a:t>
            </a:r>
          </a:p>
          <a:p>
            <a:pPr lvl="1"/>
            <a:r>
              <a:rPr lang="en-US" dirty="0"/>
              <a:t>Zweite Ebene</a:t>
            </a:r>
          </a:p>
          <a:p>
            <a:pPr lvl="2"/>
            <a:r>
              <a:rPr lang="en-US" dirty="0"/>
              <a:t>Dritte Ebene</a:t>
            </a:r>
          </a:p>
          <a:p>
            <a:pPr lvl="3"/>
            <a:r>
              <a:rPr lang="en-US" dirty="0"/>
              <a:t>Vierte Ebene</a:t>
            </a:r>
          </a:p>
          <a:p>
            <a:pPr lvl="4"/>
            <a:r>
              <a:rPr lang="en-US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8476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4034" r:id="rId2"/>
    <p:sldLayoutId id="2147484016" r:id="rId3"/>
    <p:sldLayoutId id="2147484056" r:id="rId4"/>
    <p:sldLayoutId id="2147484079" r:id="rId5"/>
    <p:sldLayoutId id="2147484084" r:id="rId6"/>
    <p:sldLayoutId id="2147484089" r:id="rId7"/>
    <p:sldLayoutId id="2147484090" r:id="rId8"/>
    <p:sldLayoutId id="2147484091" r:id="rId9"/>
    <p:sldLayoutId id="2147484092" r:id="rId10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3925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Klicken Sie auf , um den Master-Titelstil zu bearbeiten 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39250" cy="9051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Klicken Sie auf , um Master-Textstile zu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 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00"/>
            <a:ext cx="56880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8560-E902-4717-891B-1E6398E6EC6F}" type="datetime1">
              <a:rPr lang="pt-PT" smtClean="0"/>
              <a:t>29/04/2021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29613" y="12712700"/>
            <a:ext cx="7718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0438" y="12712700"/>
            <a:ext cx="56880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70C1-1A11-45B0-AB37-ADBCA84B0D59}" type="slidenum">
              <a:rPr lang="pt-PT" smtClean="0"/>
              <a:t>‹Nr.›</a:t>
            </a:fld>
            <a:endParaRPr lang="pt-PT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7C6046A9-57AF-4749-9A25-96F06AC71BDE}"/>
              </a:ext>
            </a:extLst>
          </p:cNvPr>
          <p:cNvSpPr/>
          <p:nvPr userDrawn="1"/>
        </p:nvSpPr>
        <p:spPr>
          <a:xfrm>
            <a:off x="22077640" y="12410585"/>
            <a:ext cx="782782" cy="830919"/>
          </a:xfrm>
          <a:prstGeom prst="rect">
            <a:avLst/>
          </a:prstGeom>
          <a:solidFill>
            <a:srgbClr val="ED519B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9CBC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64852EA0-A01D-4D10-90A0-D918B5B099B0}"/>
              </a:ext>
            </a:extLst>
          </p:cNvPr>
          <p:cNvSpPr txBox="1"/>
          <p:nvPr userDrawn="1"/>
        </p:nvSpPr>
        <p:spPr>
          <a:xfrm>
            <a:off x="22132337" y="12565818"/>
            <a:ext cx="651387" cy="523184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200" b="0" i="0" smtClean="0">
                <a:solidFill>
                  <a:schemeClr val="bg1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‹Nr.›</a:t>
            </a:fld>
            <a:endParaRPr lang="id-ID" sz="2200" b="0" i="0" dirty="0">
              <a:solidFill>
                <a:schemeClr val="bg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3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jpeg"/><Relationship Id="rId7" Type="http://schemas.openxmlformats.org/officeDocument/2006/relationships/image" Target="../media/image24.sv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svg"/><Relationship Id="rId10" Type="http://schemas.openxmlformats.org/officeDocument/2006/relationships/image" Target="../media/image27.sv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plans.com/spv/3142/1.cfm#1010300" TargetMode="External"/><Relationship Id="rId13" Type="http://schemas.openxmlformats.org/officeDocument/2006/relationships/hyperlink" Target="http://www.bplans.com/spv/3142/5.cfm#1050000" TargetMode="External"/><Relationship Id="rId3" Type="http://schemas.openxmlformats.org/officeDocument/2006/relationships/hyperlink" Target="http://www.bplans.com/spv/3142" TargetMode="External"/><Relationship Id="rId7" Type="http://schemas.openxmlformats.org/officeDocument/2006/relationships/hyperlink" Target="http://www.bplans.com/spv/3142/1.cfm#1010200" TargetMode="External"/><Relationship Id="rId12" Type="http://schemas.openxmlformats.org/officeDocument/2006/relationships/hyperlink" Target="http://www.bplans.com/spv/3142/4.cfm#10400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plans.com/spv/3142/1.cfm#1010100" TargetMode="External"/><Relationship Id="rId11" Type="http://schemas.openxmlformats.org/officeDocument/2006/relationships/hyperlink" Target="http://www.bplans.com/spv/3142/3.cfm#1030000" TargetMode="External"/><Relationship Id="rId5" Type="http://schemas.openxmlformats.org/officeDocument/2006/relationships/hyperlink" Target="http://www.bplans.com/spv/3142/1.cfm#3000200" TargetMode="External"/><Relationship Id="rId15" Type="http://schemas.openxmlformats.org/officeDocument/2006/relationships/hyperlink" Target="http://www.bplans.com/spv/3142/7.cfm#1070000" TargetMode="External"/><Relationship Id="rId10" Type="http://schemas.openxmlformats.org/officeDocument/2006/relationships/hyperlink" Target="http://www.bplans.com/spv/3142/2.cfm#1020000" TargetMode="External"/><Relationship Id="rId4" Type="http://schemas.openxmlformats.org/officeDocument/2006/relationships/hyperlink" Target="http://www.bplans.com/spv/3142/1.cfm#1010000" TargetMode="External"/><Relationship Id="rId9" Type="http://schemas.openxmlformats.org/officeDocument/2006/relationships/hyperlink" Target="http://www.bplans.com/spv/3142/1.cfm#99A2DF3" TargetMode="External"/><Relationship Id="rId14" Type="http://schemas.openxmlformats.org/officeDocument/2006/relationships/hyperlink" Target="http://www.bplans.com/spv/3142/6.cfm#106000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1029A8F-BEE3-A743-8EE3-4302B742BA35}"/>
              </a:ext>
            </a:extLst>
          </p:cNvPr>
          <p:cNvSpPr txBox="1"/>
          <p:nvPr/>
        </p:nvSpPr>
        <p:spPr>
          <a:xfrm>
            <a:off x="456257" y="7786343"/>
            <a:ext cx="6907084" cy="5382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3733"/>
              </a:lnSpc>
              <a:spcAft>
                <a:spcPts val="3199"/>
              </a:spcAft>
            </a:pPr>
            <a:r>
              <a:rPr lang="hu-HU" sz="5400" b="1" spc="600" dirty="0">
                <a:solidFill>
                  <a:schemeClr val="bg1"/>
                </a:solidFill>
                <a:latin typeface="Arial Black" panose="020B0A04020102020204" pitchFamily="34" charset="0"/>
                <a:ea typeface="Lato" charset="0"/>
                <a:cs typeface="Arial" panose="020B0604020202020204" pitchFamily="34" charset="0"/>
              </a:rPr>
              <a:t>BUSNESS PLAN</a:t>
            </a:r>
            <a:endParaRPr lang="en-US" sz="5400" b="1" spc="600" dirty="0">
              <a:solidFill>
                <a:schemeClr val="bg1"/>
              </a:solidFill>
              <a:latin typeface="Arial Black" panose="020B0A040201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17" name="TextBox 7">
            <a:extLst>
              <a:ext uri="{FF2B5EF4-FFF2-40B4-BE49-F238E27FC236}">
                <a16:creationId xmlns:a16="http://schemas.microsoft.com/office/drawing/2014/main" id="{5D7D3096-2D07-4133-91AE-E25A524F6613}"/>
              </a:ext>
            </a:extLst>
          </p:cNvPr>
          <p:cNvSpPr txBox="1"/>
          <p:nvPr/>
        </p:nvSpPr>
        <p:spPr>
          <a:xfrm>
            <a:off x="456257" y="8495770"/>
            <a:ext cx="6795130" cy="43762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3733"/>
              </a:lnSpc>
              <a:spcAft>
                <a:spcPts val="3199"/>
              </a:spcAft>
            </a:pPr>
            <a:r>
              <a:rPr lang="en-GB" sz="2800" b="1" spc="600" dirty="0">
                <a:solidFill>
                  <a:schemeClr val="bg1"/>
                </a:solidFill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Entwickeln eines Geschäftsplans</a:t>
            </a:r>
          </a:p>
        </p:txBody>
      </p:sp>
    </p:spTree>
    <p:extLst>
      <p:ext uri="{BB962C8B-B14F-4D97-AF65-F5344CB8AC3E}">
        <p14:creationId xmlns:p14="http://schemas.microsoft.com/office/powerpoint/2010/main" val="242049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:a16="http://schemas.microsoft.com/office/drawing/2014/main"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3502025" y="2825750"/>
            <a:ext cx="17830800" cy="3140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hu-HU" sz="6400">
                <a:latin typeface="Arial Unicode MS" pitchFamily="34" charset="-128"/>
              </a:rPr>
              <a:t>Die Marktplanung sollte sich auf die Umsetzung von Entscheidungen in Bezug auf die Marketing-Mix-Variablen Produkt, Preis, Vertrieb und Promotion konzentrieren.</a:t>
            </a:r>
          </a:p>
        </p:txBody>
      </p:sp>
      <p:graphicFrame>
        <p:nvGraphicFramePr>
          <p:cNvPr id="375816" name="Object 8"/>
          <p:cNvGraphicFramePr>
            <a:graphicFrameLocks/>
          </p:cNvGraphicFramePr>
          <p:nvPr/>
        </p:nvGraphicFramePr>
        <p:xfrm>
          <a:off x="9229726" y="6715126"/>
          <a:ext cx="5788026" cy="622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400200" imgH="3657240" progId="MS_ClipArt_Gallery.2">
                  <p:embed/>
                </p:oleObj>
              </mc:Choice>
              <mc:Fallback>
                <p:oleObj name="ClipArt" r:id="rId3" imgW="3400200" imgH="3657240" progId="MS_ClipArt_Gallery.2">
                  <p:embed/>
                  <p:pic>
                    <p:nvPicPr>
                      <p:cNvPr id="37581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9726" y="6715126"/>
                        <a:ext cx="5788026" cy="622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169916"/>
      </p:ext>
    </p:extLst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77858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4416425" y="2046802"/>
            <a:ext cx="17994781" cy="1009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4150" tIns="92076" rIns="184150" bIns="92076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hu-HU" sz="4000" dirty="0">
                <a:latin typeface="Arial Unicode MS" pitchFamily="34" charset="-128"/>
              </a:rPr>
              <a:t>Marketing </a:t>
            </a:r>
            <a:br>
              <a:rPr lang="en-US" altLang="hu-HU" sz="4000" dirty="0">
                <a:latin typeface="Arial Unicode MS" pitchFamily="34" charset="-128"/>
              </a:rPr>
            </a:br>
            <a:r>
              <a:rPr lang="en-US" altLang="hu-HU" sz="4000" dirty="0">
                <a:latin typeface="Arial Unicode MS" pitchFamily="34" charset="-128"/>
              </a:rPr>
              <a:t>Variable kritische Entscheidungen              </a:t>
            </a:r>
          </a:p>
          <a:p>
            <a:pPr algn="l">
              <a:spcBef>
                <a:spcPct val="50000"/>
              </a:spcBef>
            </a:pPr>
            <a:r>
              <a:rPr lang="en-US" altLang="hu-HU" sz="4000" dirty="0">
                <a:latin typeface="Arial Unicode MS" pitchFamily="34" charset="-128"/>
              </a:rPr>
              <a:t>Produkt Qualität der Komponenten oder Materialien, Stil, Funktionen, Optionen, Markenname.</a:t>
            </a:r>
          </a:p>
          <a:p>
            <a:pPr algn="l">
              <a:spcBef>
                <a:spcPct val="50000"/>
              </a:spcBef>
            </a:pPr>
            <a:endParaRPr lang="hu-HU" altLang="hu-HU" sz="4000" dirty="0">
              <a:latin typeface="Arial Unicode MS" pitchFamily="34" charset="-128"/>
            </a:endParaRPr>
          </a:p>
          <a:p>
            <a:pPr algn="l">
              <a:spcBef>
                <a:spcPct val="50000"/>
              </a:spcBef>
            </a:pPr>
            <a:r>
              <a:rPr lang="en-US" altLang="hu-HU" sz="4000" dirty="0">
                <a:latin typeface="Arial Unicode MS" pitchFamily="34" charset="-128"/>
              </a:rPr>
              <a:t>Preis Qualitätsbild, Listenpreis, Menge, </a:t>
            </a:r>
            <a:r>
              <a:rPr lang="en-US" altLang="hu-HU" sz="4000" dirty="0" err="1">
                <a:latin typeface="Arial Unicode MS" pitchFamily="34" charset="-128"/>
              </a:rPr>
              <a:t>Rabatte</a:t>
            </a:r>
            <a:r>
              <a:rPr lang="en-US" altLang="hu-HU" sz="4000" dirty="0">
                <a:latin typeface="Arial Unicode MS" pitchFamily="34" charset="-128"/>
              </a:rPr>
              <a:t>, schnelle Zahlungen Kredit.     </a:t>
            </a:r>
          </a:p>
          <a:p>
            <a:pPr algn="l">
              <a:spcBef>
                <a:spcPct val="50000"/>
              </a:spcBef>
            </a:pPr>
            <a:endParaRPr lang="hu-HU" altLang="hu-HU" sz="4000" dirty="0">
              <a:latin typeface="Arial Unicode MS" pitchFamily="34" charset="-128"/>
            </a:endParaRPr>
          </a:p>
          <a:p>
            <a:pPr algn="l">
              <a:spcBef>
                <a:spcPct val="50000"/>
              </a:spcBef>
            </a:pPr>
            <a:r>
              <a:rPr lang="en-US" altLang="hu-HU" sz="4000" dirty="0">
                <a:latin typeface="Arial Unicode MS" pitchFamily="34" charset="-128"/>
              </a:rPr>
              <a:t>Verwendungskanäle des Groß- und/oder Einzelhändlers, Vertriebsart des Groß- oder Einzelhändlers, #.</a:t>
            </a:r>
            <a:endParaRPr lang="hu-HU" altLang="hu-HU" sz="4000" dirty="0">
              <a:latin typeface="Arial Unicode MS" pitchFamily="34" charset="-128"/>
            </a:endParaRPr>
          </a:p>
          <a:p>
            <a:pPr algn="l">
              <a:spcBef>
                <a:spcPct val="50000"/>
              </a:spcBef>
            </a:pPr>
            <a:endParaRPr lang="en-US" altLang="hu-HU" sz="4000" dirty="0">
              <a:latin typeface="Arial Unicode MS" pitchFamily="34" charset="-128"/>
            </a:endParaRPr>
          </a:p>
          <a:p>
            <a:pPr algn="l">
              <a:spcBef>
                <a:spcPct val="50000"/>
              </a:spcBef>
            </a:pPr>
            <a:r>
              <a:rPr lang="en-US" altLang="hu-HU" sz="4000" dirty="0">
                <a:latin typeface="Arial Unicode MS" pitchFamily="34" charset="-128"/>
              </a:rPr>
              <a:t>Werbung Medienalternativen, Botschaft, Medienbudget, Rolle des Personalverkaufs.</a:t>
            </a:r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>
            <a:off x="3044826" y="3200400"/>
            <a:ext cx="18284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sz="7200"/>
          </a:p>
        </p:txBody>
      </p:sp>
      <p:sp>
        <p:nvSpPr>
          <p:cNvPr id="377864" name="Line 8"/>
          <p:cNvSpPr>
            <a:spLocks noChangeShapeType="1"/>
          </p:cNvSpPr>
          <p:nvPr/>
        </p:nvSpPr>
        <p:spPr bwMode="auto">
          <a:xfrm>
            <a:off x="7921625" y="1676400"/>
            <a:ext cx="0" cy="1127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sz="7200"/>
          </a:p>
        </p:txBody>
      </p:sp>
      <p:sp>
        <p:nvSpPr>
          <p:cNvPr id="377865" name="Line 9"/>
          <p:cNvSpPr>
            <a:spLocks noChangeShapeType="1"/>
          </p:cNvSpPr>
          <p:nvPr/>
        </p:nvSpPr>
        <p:spPr bwMode="auto">
          <a:xfrm>
            <a:off x="3044826" y="5791200"/>
            <a:ext cx="18284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sz="7200"/>
          </a:p>
        </p:txBody>
      </p:sp>
      <p:sp>
        <p:nvSpPr>
          <p:cNvPr id="377866" name="Line 10"/>
          <p:cNvSpPr>
            <a:spLocks noChangeShapeType="1"/>
          </p:cNvSpPr>
          <p:nvPr/>
        </p:nvSpPr>
        <p:spPr bwMode="auto">
          <a:xfrm>
            <a:off x="3044826" y="8229600"/>
            <a:ext cx="18284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sz="7200"/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3044826" y="10820400"/>
            <a:ext cx="18284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 sz="7200"/>
          </a:p>
        </p:txBody>
      </p:sp>
      <p:sp>
        <p:nvSpPr>
          <p:cNvPr id="377869" name="Rectangle 13"/>
          <p:cNvSpPr>
            <a:spLocks noChangeArrowheads="1"/>
          </p:cNvSpPr>
          <p:nvPr/>
        </p:nvSpPr>
        <p:spPr bwMode="auto">
          <a:xfrm>
            <a:off x="3835401" y="346076"/>
            <a:ext cx="16764000" cy="10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5600" dirty="0">
                <a:solidFill>
                  <a:schemeClr val="accent2"/>
                </a:solidFill>
                <a:latin typeface="Arial Unicode MS" pitchFamily="34" charset="-128"/>
              </a:rPr>
              <a:t>Kritische Entscheidungen für den Marketing-Mix</a:t>
            </a:r>
          </a:p>
        </p:txBody>
      </p:sp>
    </p:spTree>
    <p:extLst>
      <p:ext uri="{BB962C8B-B14F-4D97-AF65-F5344CB8AC3E}">
        <p14:creationId xmlns:p14="http://schemas.microsoft.com/office/powerpoint/2010/main" val="2930935357"/>
      </p:ext>
    </p:extLst>
  </p:cSld>
  <p:clrMapOvr>
    <a:masterClrMapping/>
  </p:clrMapOvr>
  <p:transition spd="slow">
    <p:cover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9907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title"/>
          </p:nvPr>
        </p:nvSpPr>
        <p:spPr>
          <a:xfrm>
            <a:off x="1690777" y="1"/>
            <a:ext cx="19200724" cy="1352550"/>
          </a:xfrm>
          <a:noFill/>
          <a:ln/>
        </p:spPr>
        <p:txBody>
          <a:bodyPr vert="horz" lIns="184150" tIns="92076" rIns="184150" bIns="92076" rtlCol="0" anchor="ctr">
            <a:normAutofit fontScale="90000"/>
          </a:bodyPr>
          <a:lstStyle/>
          <a:p>
            <a:r>
              <a:rPr lang="en-US" altLang="hu-HU" b="0" dirty="0"/>
              <a:t>Marketingforschung beinhaltet die Ermittlung:</a:t>
            </a:r>
          </a:p>
        </p:txBody>
      </p:sp>
      <p:sp>
        <p:nvSpPr>
          <p:cNvPr id="3799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413251" y="2251076"/>
            <a:ext cx="16916400" cy="8839200"/>
          </a:xfrm>
          <a:noFill/>
          <a:ln/>
        </p:spPr>
        <p:txBody>
          <a:bodyPr vert="horz" lIns="184150" tIns="92076" rIns="184150" bIns="92076" rtlCol="0">
            <a:normAutofit/>
          </a:bodyPr>
          <a:lstStyle/>
          <a:p>
            <a:r>
              <a:rPr lang="en-US" altLang="hu-HU" sz="5600" b="1"/>
              <a:t>Wer wird das Produkt oder die Dienstleistung kaufen?</a:t>
            </a:r>
          </a:p>
          <a:p>
            <a:r>
              <a:rPr lang="en-US" altLang="hu-HU" sz="5600" b="1"/>
              <a:t>Wie groß ist der potenzielle Markt?</a:t>
            </a:r>
          </a:p>
          <a:p>
            <a:r>
              <a:rPr lang="en-US" altLang="hu-HU" sz="5600" b="1"/>
              <a:t>welcher Preis soll berechnet werden?</a:t>
            </a:r>
          </a:p>
          <a:p>
            <a:r>
              <a:rPr lang="en-US" altLang="hu-HU" sz="5600" b="1"/>
              <a:t>den am besten geeigneten Vertriebskanal.    </a:t>
            </a:r>
          </a:p>
          <a:p>
            <a:r>
              <a:rPr lang="en-US" altLang="hu-HU" sz="5600" b="1"/>
              <a:t>die effektivste Werbestrategie, um potenzielle Kunden zu informieren und zu erreichen.</a:t>
            </a:r>
          </a:p>
        </p:txBody>
      </p:sp>
      <p:graphicFrame>
        <p:nvGraphicFramePr>
          <p:cNvPr id="379913" name="Object 9"/>
          <p:cNvGraphicFramePr>
            <a:graphicFrameLocks/>
          </p:cNvGraphicFramePr>
          <p:nvPr/>
        </p:nvGraphicFramePr>
        <p:xfrm>
          <a:off x="9020176" y="8442326"/>
          <a:ext cx="5191126" cy="4365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657240" imgH="3073320" progId="MS_ClipArt_Gallery.2">
                  <p:embed/>
                </p:oleObj>
              </mc:Choice>
              <mc:Fallback>
                <p:oleObj name="ClipArt" r:id="rId3" imgW="3657240" imgH="3073320" progId="MS_ClipArt_Gallery.2">
                  <p:embed/>
                  <p:pic>
                    <p:nvPicPr>
                      <p:cNvPr id="379913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0176" y="8442326"/>
                        <a:ext cx="5191126" cy="4365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4231395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4003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4005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>
          <a:xfrm>
            <a:off x="3654425" y="457200"/>
            <a:ext cx="17221200" cy="927100"/>
          </a:xfrm>
          <a:noFill/>
          <a:ln/>
        </p:spPr>
        <p:txBody>
          <a:bodyPr vert="horz" lIns="184150" tIns="92076" rIns="184150" bIns="92076" rtlCol="0" anchor="ctr">
            <a:normAutofit/>
          </a:bodyPr>
          <a:lstStyle/>
          <a:p>
            <a:r>
              <a:rPr lang="en-US" altLang="hu-HU" sz="4800" dirty="0"/>
              <a:t>Die Schritte, die bei einer Marktforschungsstudie zu beachten sind: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156576" y="3352800"/>
            <a:ext cx="12719050" cy="9601200"/>
          </a:xfrm>
          <a:noFill/>
          <a:ln/>
        </p:spPr>
        <p:txBody>
          <a:bodyPr vert="horz" lIns="184150" tIns="92076" rIns="184150" bIns="92076" rtlCol="0">
            <a:normAutofit/>
          </a:bodyPr>
          <a:lstStyle/>
          <a:p>
            <a:pPr marL="914400" indent="-914400">
              <a:buFontTx/>
              <a:buAutoNum type="arabicPeriod"/>
            </a:pPr>
            <a:r>
              <a:rPr lang="en-US" altLang="hu-HU" sz="6400" b="1"/>
              <a:t>Definieren Sie den Zweck oder die Ziele.</a:t>
            </a:r>
          </a:p>
          <a:p>
            <a:pPr marL="914400" indent="-914400">
              <a:buFontTx/>
              <a:buAutoNum type="arabicPeriod"/>
            </a:pPr>
            <a:r>
              <a:rPr lang="en-US" altLang="hu-HU" sz="6400" b="1"/>
              <a:t>Sammeln Sie Daten aus Sekundärquellen.</a:t>
            </a:r>
          </a:p>
          <a:p>
            <a:pPr marL="914400" indent="-914400">
              <a:buFontTx/>
              <a:buAutoNum type="arabicPeriod"/>
            </a:pPr>
            <a:r>
              <a:rPr lang="en-US" altLang="hu-HU" sz="6400" b="1"/>
              <a:t>Sammeln Sie Informationen aus Primärquellen.</a:t>
            </a:r>
          </a:p>
          <a:p>
            <a:pPr marL="914400" indent="-914400">
              <a:buFontTx/>
              <a:buAutoNum type="arabicPeriod"/>
            </a:pPr>
            <a:r>
              <a:rPr lang="en-US" altLang="hu-HU" sz="6400" b="1"/>
              <a:t>Analysieren und interpretieren Sie die Ergebnisse.</a:t>
            </a:r>
          </a:p>
        </p:txBody>
      </p:sp>
      <p:graphicFrame>
        <p:nvGraphicFramePr>
          <p:cNvPr id="384009" name="Object 9"/>
          <p:cNvGraphicFramePr>
            <a:graphicFrameLocks/>
          </p:cNvGraphicFramePr>
          <p:nvPr/>
        </p:nvGraphicFramePr>
        <p:xfrm>
          <a:off x="3546475" y="5273676"/>
          <a:ext cx="4346576" cy="622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2554200" imgH="3657240" progId="MS_ClipArt_Gallery.2">
                  <p:embed/>
                </p:oleObj>
              </mc:Choice>
              <mc:Fallback>
                <p:oleObj name="ClipArt" r:id="rId3" imgW="2554200" imgH="3657240" progId="MS_ClipArt_Gallery.2">
                  <p:embed/>
                  <p:pic>
                    <p:nvPicPr>
                      <p:cNvPr id="384009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5273676"/>
                        <a:ext cx="4346576" cy="622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940480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86050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6054" name="Rectangle 6"/>
          <p:cNvSpPr>
            <a:spLocks noGrp="1" noChangeArrowheads="1"/>
          </p:cNvSpPr>
          <p:nvPr>
            <p:ph type="title"/>
          </p:nvPr>
        </p:nvSpPr>
        <p:spPr>
          <a:xfrm>
            <a:off x="1397479" y="88901"/>
            <a:ext cx="20440172" cy="1504950"/>
          </a:xfrm>
          <a:noFill/>
          <a:ln/>
        </p:spPr>
        <p:txBody>
          <a:bodyPr vert="horz" lIns="184150" tIns="92076" rIns="184150" bIns="92076" rtlCol="0" anchor="ctr">
            <a:normAutofit fontScale="90000"/>
          </a:bodyPr>
          <a:lstStyle/>
          <a:p>
            <a:r>
              <a:rPr lang="en-US" altLang="hu-HU" dirty="0"/>
              <a:t>Die Schritte zur Erstellung des Marketingplans:</a:t>
            </a:r>
          </a:p>
        </p:txBody>
      </p:sp>
      <p:sp>
        <p:nvSpPr>
          <p:cNvPr id="3860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81452" y="2743200"/>
            <a:ext cx="16335374" cy="10515600"/>
          </a:xfrm>
          <a:noFill/>
          <a:ln/>
        </p:spPr>
        <p:txBody>
          <a:bodyPr vert="horz" lIns="184150" tIns="92076" rIns="184150" bIns="92076" rtlCol="0">
            <a:normAutofit/>
          </a:bodyPr>
          <a:lstStyle/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Definieren Sie die Geschäftssituation.</a:t>
            </a:r>
          </a:p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Definieren Sie Zielmarkt/Chancen und Bedrohungen.</a:t>
            </a:r>
          </a:p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Berücksichtigen Sie Stärken und Schwächen.</a:t>
            </a:r>
          </a:p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Legen Sie Ziele und Vorgaben fest.</a:t>
            </a:r>
          </a:p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Definieren Sie die Marketingstrategie.</a:t>
            </a:r>
          </a:p>
          <a:p>
            <a:pPr marL="914400" indent="-914400">
              <a:buClr>
                <a:srgbClr val="006600"/>
              </a:buClr>
              <a:buFontTx/>
              <a:buAutoNum type="arabicPeriod"/>
            </a:pPr>
            <a:r>
              <a:rPr lang="en-US" altLang="hu-HU" sz="5600" b="1"/>
              <a:t>Koordinieren, budgetieren, implementieren und überwachen.</a:t>
            </a:r>
          </a:p>
        </p:txBody>
      </p:sp>
      <p:graphicFrame>
        <p:nvGraphicFramePr>
          <p:cNvPr id="386057" name="Object 9"/>
          <p:cNvGraphicFramePr>
            <a:graphicFrameLocks/>
          </p:cNvGraphicFramePr>
          <p:nvPr/>
        </p:nvGraphicFramePr>
        <p:xfrm>
          <a:off x="15268576" y="7315201"/>
          <a:ext cx="5683250" cy="5762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606480" imgH="3657240" progId="MS_ClipArt_Gallery.2">
                  <p:embed/>
                </p:oleObj>
              </mc:Choice>
              <mc:Fallback>
                <p:oleObj name="ClipArt" r:id="rId3" imgW="3606480" imgH="3657240" progId="MS_ClipArt_Gallery.2">
                  <p:embed/>
                  <p:pic>
                    <p:nvPicPr>
                      <p:cNvPr id="386057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8576" y="7315201"/>
                        <a:ext cx="5683250" cy="5762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75672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6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86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86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86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86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86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8101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88102" name="Rectangle 6"/>
          <p:cNvSpPr>
            <a:spLocks noChangeArrowheads="1"/>
          </p:cNvSpPr>
          <p:nvPr/>
        </p:nvSpPr>
        <p:spPr bwMode="auto">
          <a:xfrm>
            <a:off x="4340226" y="2825750"/>
            <a:ext cx="15770226" cy="683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hu-HU" sz="7200">
                <a:latin typeface="Arial Unicode MS" pitchFamily="34" charset="-128"/>
              </a:rPr>
              <a:t>Das </a:t>
            </a:r>
            <a:r>
              <a:rPr lang="en-US" altLang="hu-HU" sz="7200" i="1">
                <a:latin typeface="Arial Unicode MS" pitchFamily="34" charset="-128"/>
              </a:rPr>
              <a:t>Marketingsystem </a:t>
            </a:r>
            <a:r>
              <a:rPr lang="en-US" altLang="hu-HU" sz="7200">
                <a:latin typeface="Arial Unicode MS" pitchFamily="34" charset="-128"/>
              </a:rPr>
              <a:t>identifiziert die wichtigsten interagierenden Komponenten (Produkt, Preis, Vertrieb und Werbung), sowohl intern als auch extern, die es der Firma ermöglichen, Produkte auf dem Markt anzubieten.</a:t>
            </a:r>
          </a:p>
        </p:txBody>
      </p:sp>
      <p:graphicFrame>
        <p:nvGraphicFramePr>
          <p:cNvPr id="388104" name="Object 8"/>
          <p:cNvGraphicFramePr>
            <a:graphicFrameLocks/>
          </p:cNvGraphicFramePr>
          <p:nvPr/>
        </p:nvGraphicFramePr>
        <p:xfrm>
          <a:off x="7007225" y="6696077"/>
          <a:ext cx="9118600" cy="64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657240" imgH="2585880" progId="MS_ClipArt_Gallery.2">
                  <p:embed/>
                </p:oleObj>
              </mc:Choice>
              <mc:Fallback>
                <p:oleObj name="ClipArt" r:id="rId3" imgW="3657240" imgH="2585880" progId="MS_ClipArt_Gallery.2">
                  <p:embed/>
                  <p:pic>
                    <p:nvPicPr>
                      <p:cNvPr id="388104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6696077"/>
                        <a:ext cx="9118600" cy="64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Das Marketing-System </a:t>
            </a:r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89886210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90147" name="Rectangle 3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0148" name="Rectangle 4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0149" name="Rectangle 5"/>
          <p:cNvSpPr>
            <a:spLocks noChangeArrowheads="1"/>
          </p:cNvSpPr>
          <p:nvPr/>
        </p:nvSpPr>
        <p:spPr bwMode="auto">
          <a:xfrm>
            <a:off x="3048002" y="4121150"/>
            <a:ext cx="18303874" cy="153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8800" dirty="0">
                <a:solidFill>
                  <a:schemeClr val="accent5"/>
                </a:solidFill>
                <a:latin typeface="Arial Unicode MS" pitchFamily="34" charset="-128"/>
              </a:rPr>
              <a:t>  	Der Finanzplan          </a:t>
            </a:r>
          </a:p>
        </p:txBody>
      </p:sp>
    </p:spTree>
    <p:extLst>
      <p:ext uri="{BB962C8B-B14F-4D97-AF65-F5344CB8AC3E}">
        <p14:creationId xmlns:p14="http://schemas.microsoft.com/office/powerpoint/2010/main" val="1356801002"/>
      </p:ext>
    </p:extLst>
  </p:cSld>
  <p:clrMapOvr>
    <a:masterClrMapping/>
  </p:clrMapOvr>
  <p:transition spd="slow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92194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2195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2196" name="Rectangle 4"/>
          <p:cNvSpPr>
            <a:spLocks noGrp="1" noChangeArrowheads="1"/>
          </p:cNvSpPr>
          <p:nvPr>
            <p:ph type="title"/>
          </p:nvPr>
        </p:nvSpPr>
        <p:spPr>
          <a:xfrm>
            <a:off x="3349626" y="0"/>
            <a:ext cx="17980026" cy="182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/>
          </a:bodyPr>
          <a:lstStyle/>
          <a:p>
            <a:r>
              <a:rPr lang="en-US" altLang="hu-HU" b="0"/>
              <a:t>Cashflow ist nicht gleichzusetzen mit Gewinn.</a:t>
            </a:r>
          </a:p>
        </p:txBody>
      </p:sp>
      <p:sp>
        <p:nvSpPr>
          <p:cNvPr id="392197" name="Rectangle 5"/>
          <p:cNvSpPr>
            <a:spLocks noChangeArrowheads="1"/>
          </p:cNvSpPr>
          <p:nvPr/>
        </p:nvSpPr>
        <p:spPr bwMode="auto">
          <a:xfrm>
            <a:off x="4845051" y="3114677"/>
            <a:ext cx="14757400" cy="4919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hu-HU" sz="5600">
                <a:latin typeface="Arial Unicode MS" pitchFamily="34" charset="-128"/>
              </a:rPr>
              <a:t>Der Cashflow ergibt sich aus der Differenz zwischen den tatsächlichen Einzahlungen und Auszahlungen.                          </a:t>
            </a:r>
            <a:endParaRPr lang="hu-HU" altLang="hu-HU" sz="5600"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en-US" altLang="hu-HU" sz="5600">
                <a:latin typeface="Arial Unicode MS" pitchFamily="34" charset="-128"/>
              </a:rPr>
              <a:t>Zahlungsmittel fließen nur, wenn tatsächliche Zahlungen eingehen oder geleistet werden.  Verkäufe können, müssen aber nicht sofort zu Barmitteln führen.</a:t>
            </a:r>
          </a:p>
        </p:txBody>
      </p:sp>
      <p:pic>
        <p:nvPicPr>
          <p:cNvPr id="392199" name="Picture 7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351" y="9296401"/>
            <a:ext cx="25654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8517565"/>
      </p:ext>
    </p:extLst>
  </p:cSld>
  <p:clrMapOvr>
    <a:masterClrMapping/>
  </p:clrMapOvr>
  <p:transition spd="slow"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27017" name="Rectangle 9"/>
          <p:cNvSpPr>
            <a:spLocks noGrp="1" noChangeArrowheads="1"/>
          </p:cNvSpPr>
          <p:nvPr>
            <p:ph type="title"/>
          </p:nvPr>
        </p:nvSpPr>
        <p:spPr>
          <a:xfrm>
            <a:off x="1621766" y="0"/>
            <a:ext cx="21479774" cy="1371600"/>
          </a:xfrm>
        </p:spPr>
        <p:txBody>
          <a:bodyPr>
            <a:normAutofit/>
          </a:bodyPr>
          <a:lstStyle/>
          <a:p>
            <a:r>
              <a:rPr lang="en-US" altLang="hu-HU" dirty="0">
                <a:effectLst/>
              </a:rPr>
              <a:t>Vor der Entwicklung der Pro-forma-Finanzdaten:</a:t>
            </a:r>
          </a:p>
        </p:txBody>
      </p:sp>
      <p:sp>
        <p:nvSpPr>
          <p:cNvPr id="427013" name="Rectangle 5"/>
          <p:cNvSpPr>
            <a:spLocks noChangeArrowheads="1"/>
          </p:cNvSpPr>
          <p:nvPr/>
        </p:nvSpPr>
        <p:spPr bwMode="auto">
          <a:xfrm>
            <a:off x="3197225" y="8207376"/>
            <a:ext cx="17983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/>
          <a:lstStyle>
            <a:lvl1pPr>
              <a:spcBef>
                <a:spcPct val="20000"/>
              </a:spcBef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1209675" indent="-285750">
              <a:spcBef>
                <a:spcPct val="2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52575" indent="-228600">
              <a:spcBef>
                <a:spcPct val="2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95475" indent="-228600">
              <a:spcBef>
                <a:spcPct val="2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8375" indent="-228600">
              <a:spcBef>
                <a:spcPct val="2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5575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52775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9975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7175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hu-HU" sz="560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427014" name="Rectangle 6"/>
          <p:cNvSpPr>
            <a:spLocks noChangeArrowheads="1"/>
          </p:cNvSpPr>
          <p:nvPr/>
        </p:nvSpPr>
        <p:spPr bwMode="auto">
          <a:xfrm>
            <a:off x="3197226" y="304800"/>
            <a:ext cx="1813242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 anchor="ctr"/>
          <a:lstStyle/>
          <a:p>
            <a:r>
              <a:rPr lang="en-US" altLang="hu-HU" sz="720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27015" name="Rectangle 7"/>
          <p:cNvSpPr>
            <a:spLocks noChangeArrowheads="1"/>
          </p:cNvSpPr>
          <p:nvPr/>
        </p:nvSpPr>
        <p:spPr bwMode="auto">
          <a:xfrm>
            <a:off x="3835402" y="2549527"/>
            <a:ext cx="12741274" cy="906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/>
          <a:lstStyle>
            <a:lvl1pPr marL="536575" indent="-5365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12800" indent="11113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9177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554288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19087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6480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1052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5624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0196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SzPct val="100000"/>
              <a:buFontTx/>
              <a:buAutoNum type="arabicPeriod"/>
            </a:pPr>
            <a:r>
              <a:rPr lang="en-US" altLang="hu-HU" sz="4800">
                <a:latin typeface="Arial Unicode MS" pitchFamily="34" charset="-128"/>
              </a:rPr>
              <a:t>Bereiten Sie Betriebs- und Kapitalbudgets vor.</a:t>
            </a:r>
          </a:p>
          <a:p>
            <a:pPr>
              <a:spcBef>
                <a:spcPct val="20000"/>
              </a:spcBef>
              <a:buSzPct val="100000"/>
              <a:buFontTx/>
              <a:buAutoNum type="arabicPeriod"/>
            </a:pPr>
            <a:r>
              <a:rPr lang="en-US" altLang="hu-HU" sz="4800">
                <a:latin typeface="Arial Unicode MS" pitchFamily="34" charset="-128"/>
              </a:rPr>
              <a:t>Entwickeln Sie ein Verkaufsbudget.</a:t>
            </a:r>
            <a:endParaRPr lang="hu-HU" altLang="hu-HU" sz="4800">
              <a:latin typeface="Arial Unicode MS" pitchFamily="34" charset="-128"/>
            </a:endParaRPr>
          </a:p>
          <a:p>
            <a:pPr>
              <a:spcBef>
                <a:spcPct val="20000"/>
              </a:spcBef>
              <a:buSzPct val="100000"/>
              <a:buFontTx/>
              <a:buAutoNum type="arabicPeriod"/>
            </a:pPr>
            <a:r>
              <a:rPr lang="en-US" altLang="hu-HU" sz="4800">
                <a:latin typeface="Arial Unicode MS" pitchFamily="34" charset="-128"/>
              </a:rPr>
              <a:t>Produktions- oder Fertigungsbudgets dienen als Grundlage für die Projektion von Cashflows</a:t>
            </a:r>
            <a:r>
              <a:rPr lang="en-US" altLang="hu-HU" sz="4800">
                <a:latin typeface="Arial" panose="020B0604020202020204" pitchFamily="34" charset="0"/>
              </a:rPr>
              <a:t>.  </a:t>
            </a:r>
            <a:endParaRPr lang="hu-HU" altLang="hu-HU" sz="4800">
              <a:latin typeface="Arial" panose="020B0604020202020204" pitchFamily="34" charset="0"/>
            </a:endParaRPr>
          </a:p>
          <a:p>
            <a:endParaRPr lang="hu-HU" altLang="hu-HU" sz="4800">
              <a:latin typeface="Arial" panose="020B0604020202020204" pitchFamily="34" charset="0"/>
            </a:endParaRPr>
          </a:p>
          <a:p>
            <a:r>
              <a:rPr lang="en-US" altLang="hu-HU" sz="4800">
                <a:latin typeface="Arial" panose="020B0604020202020204" pitchFamily="34" charset="0"/>
              </a:rPr>
              <a:t>Beachten Sie das:</a:t>
            </a:r>
            <a:endParaRPr lang="hu-HU" altLang="hu-HU" sz="4800">
              <a:latin typeface="Arial" panose="020B0604020202020204" pitchFamily="34" charset="0"/>
            </a:endParaRPr>
          </a:p>
          <a:p>
            <a:r>
              <a:rPr lang="en-US" altLang="hu-HU" sz="4800">
                <a:latin typeface="Arial" panose="020B0604020202020204" pitchFamily="34" charset="0"/>
              </a:rPr>
              <a:t>Betriebsbudgets konzentrieren sich auf die Betriebskosten.</a:t>
            </a:r>
          </a:p>
          <a:p>
            <a:r>
              <a:rPr lang="en-US" altLang="hu-HU" sz="4800">
                <a:latin typeface="Arial" panose="020B0604020202020204" pitchFamily="34" charset="0"/>
              </a:rPr>
              <a:t>Investitionsbudgets bewerten Ausgaben, die sich länger als ein Jahr auf das Unternehmen auswirken werden.</a:t>
            </a:r>
          </a:p>
          <a:p>
            <a:pPr>
              <a:spcBef>
                <a:spcPct val="20000"/>
              </a:spcBef>
            </a:pPr>
            <a:endParaRPr lang="en-US" altLang="hu-HU" sz="7200"/>
          </a:p>
        </p:txBody>
      </p:sp>
      <p:pic>
        <p:nvPicPr>
          <p:cNvPr id="427016" name="Picture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101" y="8483600"/>
            <a:ext cx="5965824" cy="442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0415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6291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6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784725" y="2393951"/>
            <a:ext cx="14808200" cy="27368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pPr algn="l"/>
            <a:r>
              <a:rPr lang="en-US" altLang="hu-HU" sz="4800" dirty="0"/>
              <a:t>Da viele der Unternehmen, die scheitern, nicht über genügend Bargeld verfügen, ist es für den Unternehmer wichtig, eine realistische Pro-forma-Cashflow-Rechnung zu erstellen.</a:t>
            </a:r>
            <a:br>
              <a:rPr lang="en-US" altLang="hu-HU" sz="4800" dirty="0"/>
            </a:br>
            <a:endParaRPr lang="en-US" altLang="hu-HU" sz="4800" dirty="0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546476" y="5654676"/>
            <a:ext cx="10801350" cy="883602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pPr>
              <a:buClr>
                <a:schemeClr val="accent2"/>
              </a:buClr>
              <a:buFont typeface="WP IconicSymbolsA" pitchFamily="2" charset="2"/>
              <a:buChar char="T"/>
            </a:pPr>
            <a:r>
              <a:rPr lang="en-US" altLang="hu-HU">
                <a:solidFill>
                  <a:schemeClr val="accent2"/>
                </a:solidFill>
              </a:rPr>
              <a:t>Wenn die Ausgaben die Einnahmen übersteigen, planen Sie entweder die Aufnahme von Krediten oder die Nutzung von Barreserven</a:t>
            </a:r>
          </a:p>
          <a:p>
            <a:pPr>
              <a:buClr>
                <a:schemeClr val="accent2"/>
              </a:buClr>
              <a:buFont typeface="WP IconicSymbolsA" pitchFamily="2" charset="2"/>
              <a:buChar char="T"/>
            </a:pPr>
            <a:r>
              <a:rPr lang="en-US" altLang="hu-HU">
                <a:solidFill>
                  <a:schemeClr val="accent2"/>
                </a:solidFill>
              </a:rPr>
              <a:t>Positive Cashflows in kurzfristige Quellen investieren</a:t>
            </a:r>
          </a:p>
          <a:p>
            <a:pPr>
              <a:buClr>
                <a:schemeClr val="accent2"/>
              </a:buClr>
              <a:buFont typeface="WP IconicSymbolsA" pitchFamily="2" charset="2"/>
              <a:buChar char="T"/>
            </a:pPr>
            <a:r>
              <a:rPr lang="en-US" altLang="hu-HU">
                <a:solidFill>
                  <a:schemeClr val="accent2"/>
                </a:solidFill>
              </a:rPr>
              <a:t>Bieten Sie verschiedene Szenarien an, die auf unterschiedlichen Erfolgsstufen basieren</a:t>
            </a:r>
          </a:p>
        </p:txBody>
      </p:sp>
      <p:pic>
        <p:nvPicPr>
          <p:cNvPr id="396294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7826" y="5994401"/>
            <a:ext cx="6686550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6296" name="Rectangle 8"/>
          <p:cNvSpPr>
            <a:spLocks noChangeArrowheads="1"/>
          </p:cNvSpPr>
          <p:nvPr/>
        </p:nvSpPr>
        <p:spPr bwMode="auto">
          <a:xfrm>
            <a:off x="4724401" y="444500"/>
            <a:ext cx="14808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 anchor="ctr"/>
          <a:lstStyle>
            <a:lvl1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altLang="hu-HU" sz="5600" b="0"/>
              <a:t>Pro-forma-Kapitalflussrechnung.</a:t>
            </a:r>
            <a:br>
              <a:rPr lang="en-US" altLang="hu-HU" sz="5600" b="0"/>
            </a:br>
            <a:endParaRPr lang="en-US" altLang="hu-HU" sz="5600" b="0"/>
          </a:p>
        </p:txBody>
      </p:sp>
    </p:spTree>
    <p:extLst>
      <p:ext uri="{BB962C8B-B14F-4D97-AF65-F5344CB8AC3E}">
        <p14:creationId xmlns:p14="http://schemas.microsoft.com/office/powerpoint/2010/main" val="2386224463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6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6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6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6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6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6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972E78E-3C0A-4B1E-94C9-DA578885F7D5}"/>
              </a:ext>
            </a:extLst>
          </p:cNvPr>
          <p:cNvSpPr/>
          <p:nvPr/>
        </p:nvSpPr>
        <p:spPr>
          <a:xfrm>
            <a:off x="22533429" y="653143"/>
            <a:ext cx="1502228" cy="146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BBE8B0B5-4298-4935-AAAF-7E3C2FF80771}"/>
              </a:ext>
            </a:extLst>
          </p:cNvPr>
          <p:cNvSpPr/>
          <p:nvPr/>
        </p:nvSpPr>
        <p:spPr>
          <a:xfrm>
            <a:off x="2028647" y="2294022"/>
            <a:ext cx="1757680" cy="120703"/>
          </a:xfrm>
          <a:prstGeom prst="rect">
            <a:avLst/>
          </a:prstGeom>
          <a:solidFill>
            <a:srgbClr val="ED5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497A19B6-0F85-4731-B3BF-90F571E2C3C8}"/>
              </a:ext>
            </a:extLst>
          </p:cNvPr>
          <p:cNvSpPr>
            <a:spLocks/>
          </p:cNvSpPr>
          <p:nvPr/>
        </p:nvSpPr>
        <p:spPr bwMode="auto">
          <a:xfrm>
            <a:off x="1748589" y="1257501"/>
            <a:ext cx="557684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6400" b="1" spc="500" dirty="0">
                <a:solidFill>
                  <a:srgbClr val="0F6485"/>
                </a:solidFill>
                <a:latin typeface="Arial Black" panose="020B0A04020102020204" pitchFamily="34" charset="0"/>
                <a:ea typeface="Lato Black" charset="0"/>
                <a:cs typeface="Lato Black" charset="0"/>
                <a:sym typeface="Bebas Neue" charset="0"/>
              </a:rPr>
              <a:t>INHALT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916813" y="2984920"/>
            <a:ext cx="16849726" cy="9412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>
            <a:spAutoFit/>
          </a:bodyPr>
          <a:lstStyle>
            <a:lvl1pPr marL="363538" indent="-363538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429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u-HU" sz="4800" dirty="0">
                <a:latin typeface="Arial Unicode MS" pitchFamily="34" charset="-128"/>
              </a:rPr>
              <a:t>Der Businessplan ist ein </a:t>
            </a:r>
            <a:r>
              <a:rPr lang="en-US" altLang="hu-HU" sz="4800" dirty="0"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prägnantes, überzeugendes und glaubwürdiges </a:t>
            </a:r>
            <a:r>
              <a:rPr lang="en-US" altLang="hu-HU" sz="4800" dirty="0">
                <a:latin typeface="Arial Unicode MS" pitchFamily="34" charset="-128"/>
              </a:rPr>
              <a:t>schriftliches Dokument, das vom Unternehmer erstellt wird und Folgendes beschreibt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das vorliegende Projekt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Marktsituation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zukünftige Richtungen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Umsetzungsstrategien  </a:t>
            </a:r>
          </a:p>
          <a:p>
            <a:pPr>
              <a:spcBef>
                <a:spcPct val="50000"/>
              </a:spcBef>
            </a:pPr>
            <a:r>
              <a:rPr lang="en-US" altLang="hu-HU" sz="4800" dirty="0">
                <a:latin typeface="Arial Unicode MS" pitchFamily="34" charset="-128"/>
              </a:rPr>
              <a:t>Die wichtigsten Ziele des Plans sind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Unterstützung des Finanzierungsbedarfs für den Unternehmer</a:t>
            </a:r>
            <a:endParaRPr lang="hu-HU" altLang="hu-HU" sz="4800" dirty="0">
              <a:latin typeface="Arial Unicode MS" pitchFamily="34" charset="-128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hu-HU" sz="4800" dirty="0">
                <a:latin typeface="Arial Unicode MS" pitchFamily="34" charset="-128"/>
              </a:rPr>
              <a:t>die zukünftige Richtung des Unternehmens zu bestimmen.</a:t>
            </a:r>
          </a:p>
        </p:txBody>
      </p:sp>
    </p:spTree>
    <p:extLst>
      <p:ext uri="{BB962C8B-B14F-4D97-AF65-F5344CB8AC3E}">
        <p14:creationId xmlns:p14="http://schemas.microsoft.com/office/powerpoint/2010/main" val="4510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:a14="http://schemas.microsoft.com/office/drawing/2010/main" xmlns:a16="http://schemas.microsoft.com/office/drawing/2014/main"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98338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8339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title"/>
          </p:nvPr>
        </p:nvSpPr>
        <p:spPr>
          <a:xfrm>
            <a:off x="5600701" y="152401"/>
            <a:ext cx="17678400" cy="13779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pPr algn="l"/>
            <a:r>
              <a:rPr lang="en-US" altLang="hu-HU" b="0"/>
              <a:t>So erstellen Sie eine Pro-forma-Gewinn- und Verlustrechnung:</a:t>
            </a:r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4825" y="2895600"/>
            <a:ext cx="10439400" cy="10363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pPr marL="914400" indent="-914400">
              <a:buClr>
                <a:schemeClr val="accent2"/>
              </a:buClr>
              <a:buFontTx/>
              <a:buAutoNum type="arabicPeriod"/>
            </a:pPr>
            <a:r>
              <a:rPr lang="en-US" altLang="hu-HU" sz="5600"/>
              <a:t>Umsatz nach Monat berechnen</a:t>
            </a:r>
          </a:p>
          <a:p>
            <a:pPr marL="914400" indent="-914400">
              <a:buClr>
                <a:schemeClr val="accent2"/>
              </a:buClr>
              <a:buFontTx/>
              <a:buAutoNum type="arabicPeriod"/>
            </a:pPr>
            <a:r>
              <a:rPr lang="en-US" altLang="hu-HU" sz="5600"/>
              <a:t>Projektbetriebskosten für jeden Monat des 1. Jahres</a:t>
            </a:r>
          </a:p>
          <a:p>
            <a:pPr marL="914400" indent="-914400">
              <a:buClr>
                <a:schemeClr val="accent2"/>
              </a:buClr>
              <a:buFontTx/>
              <a:buAutoNum type="arabicPeriod"/>
            </a:pPr>
            <a:r>
              <a:rPr lang="en-US" altLang="hu-HU" sz="5600"/>
              <a:t>Hinweis auf ungewöhnliche Ausgaben mit einer Erklärung am Ende</a:t>
            </a:r>
          </a:p>
          <a:p>
            <a:pPr marL="914400" indent="-914400">
              <a:buClr>
                <a:schemeClr val="accent2"/>
              </a:buClr>
              <a:buFontTx/>
              <a:buAutoNum type="arabicPeriod"/>
            </a:pPr>
            <a:r>
              <a:rPr lang="en-US" altLang="hu-HU" sz="5600"/>
              <a:t>Seien Sie konservativ, vor allem beim Verkauf </a:t>
            </a:r>
          </a:p>
        </p:txBody>
      </p:sp>
      <p:pic>
        <p:nvPicPr>
          <p:cNvPr id="398342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1352" y="3832227"/>
            <a:ext cx="7270750" cy="53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8343" name="Rectangle 7"/>
          <p:cNvSpPr>
            <a:spLocks noChangeArrowheads="1"/>
          </p:cNvSpPr>
          <p:nvPr/>
        </p:nvSpPr>
        <p:spPr bwMode="auto">
          <a:xfrm>
            <a:off x="3505202" y="155576"/>
            <a:ext cx="2762250" cy="5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hu-HU" sz="2400">
                <a:latin typeface="Arial Black" panose="020B0A04020102020204" pitchFamily="34" charset="0"/>
              </a:rPr>
              <a:t>9-4</a:t>
            </a:r>
          </a:p>
        </p:txBody>
      </p:sp>
    </p:spTree>
    <p:extLst>
      <p:ext uri="{BB962C8B-B14F-4D97-AF65-F5344CB8AC3E}">
        <p14:creationId xmlns:p14="http://schemas.microsoft.com/office/powerpoint/2010/main" val="13349294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98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98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98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4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00386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0387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0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784725" y="2536826"/>
            <a:ext cx="14808200" cy="1371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r>
              <a:rPr lang="en-US" altLang="hu-HU" sz="4800"/>
              <a:t>Die Break-even-Analyse ist eine Technik zur Bestimmung, wie viele Einheiten verkauft werden müssen, um den Break-even zu erreichen.</a:t>
            </a:r>
          </a:p>
        </p:txBody>
      </p:sp>
      <p:sp>
        <p:nvSpPr>
          <p:cNvPr id="40038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044825" y="4572000"/>
            <a:ext cx="9144000" cy="883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pPr>
              <a:buFont typeface="WP IconicSymbolsB" pitchFamily="2" charset="2"/>
              <a:buChar char="'"/>
            </a:pPr>
            <a:r>
              <a:rPr lang="en-US" altLang="hu-HU">
                <a:solidFill>
                  <a:schemeClr val="accent2"/>
                </a:solidFill>
              </a:rPr>
              <a:t>Der Break-even-Punkt ist die Umsatzmenge, bei der weder ein Gewinn noch ein Verlust entsteht.</a:t>
            </a:r>
          </a:p>
          <a:p>
            <a:pPr>
              <a:buFont typeface="WP IconicSymbolsB" pitchFamily="2" charset="2"/>
              <a:buChar char="&amp;"/>
            </a:pPr>
            <a:r>
              <a:rPr lang="en-US" altLang="hu-HU">
                <a:solidFill>
                  <a:schemeClr val="accent2"/>
                </a:solidFill>
              </a:rPr>
              <a:t>Break-even ist das Umsatzvolumen, das benötigt wird, um die gesamten variablen und fixen Kosten zu decken.</a:t>
            </a:r>
          </a:p>
        </p:txBody>
      </p:sp>
      <p:pic>
        <p:nvPicPr>
          <p:cNvPr id="400390" name="Picture 6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825" y="5416550"/>
            <a:ext cx="7620000" cy="503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7870825" y="327026"/>
            <a:ext cx="8639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5600">
                <a:solidFill>
                  <a:schemeClr val="accent2"/>
                </a:solidFill>
              </a:rPr>
              <a:t>Break-Even-Analyse</a:t>
            </a:r>
            <a:endParaRPr lang="en-US" altLang="hu-HU" sz="56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69490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0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0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2435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title"/>
          </p:nvPr>
        </p:nvSpPr>
        <p:spPr>
          <a:xfrm>
            <a:off x="1741518" y="820537"/>
            <a:ext cx="20617551" cy="7683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r>
              <a:rPr lang="hu-HU" altLang="hu-HU" b="0" dirty="0" err="1"/>
              <a:t>Softwarepakete zur Unterstützung von Finanzplänen </a:t>
            </a:r>
            <a:endParaRPr lang="en-US" altLang="hu-HU" b="0" dirty="0"/>
          </a:p>
        </p:txBody>
      </p:sp>
      <p:sp>
        <p:nvSpPr>
          <p:cNvPr id="402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349625" y="3990976"/>
            <a:ext cx="17836850" cy="10210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dirty="0"/>
              <a:t>Tabellenkalkulationsprogramme können sowohl für die Break-even-Analyse als auch für die Erstellung von Proforma-Abschlüssen verwendet werden </a:t>
            </a:r>
            <a:endParaRPr lang="hu-HU" altLang="hu-HU" dirty="0"/>
          </a:p>
          <a:p>
            <a:r>
              <a:rPr lang="en-US" altLang="hu-HU" dirty="0"/>
              <a:t>Die meisten Softwarepakete für kleine Unternehmen ermöglichen das Ausstellen von Schecks, die Lohn- und Gehaltsabrechnung, die Rechnungsstellung, die Bestandsverwaltung, das Bezahlen von Rechnungen, die Kreditverwaltung und Steuern. </a:t>
            </a:r>
          </a:p>
        </p:txBody>
      </p:sp>
    </p:spTree>
    <p:extLst>
      <p:ext uri="{BB962C8B-B14F-4D97-AF65-F5344CB8AC3E}">
        <p14:creationId xmlns:p14="http://schemas.microsoft.com/office/powerpoint/2010/main" val="186232275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2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2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2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2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04483" name="Rectangle 3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4484" name="Rectangle 4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4485" name="Rectangle 5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4486" name="Rectangle 6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4487" name="Rectangle 7"/>
          <p:cNvSpPr>
            <a:spLocks noChangeArrowheads="1"/>
          </p:cNvSpPr>
          <p:nvPr/>
        </p:nvSpPr>
        <p:spPr bwMode="auto">
          <a:xfrm>
            <a:off x="3048002" y="4062923"/>
            <a:ext cx="18303874" cy="1533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hu-HU" sz="8800" dirty="0">
                <a:solidFill>
                  <a:schemeClr val="accent5"/>
                </a:solidFill>
                <a:latin typeface="Arial Unicode MS" pitchFamily="34" charset="-128"/>
              </a:rPr>
              <a:t>  	Der Organisationsplan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38337621"/>
      </p:ext>
    </p:extLst>
  </p:cSld>
  <p:clrMapOvr>
    <a:masterClrMapping/>
  </p:clrMapOvr>
  <p:transition spd="slow"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964" y="730251"/>
            <a:ext cx="21025723" cy="1116478"/>
          </a:xfrm>
        </p:spPr>
        <p:txBody>
          <a:bodyPr>
            <a:normAutofit fontScale="90000"/>
          </a:bodyPr>
          <a:lstStyle/>
          <a:p>
            <a:r>
              <a:rPr lang="hu-HU" altLang="hu-HU" dirty="0" err="1"/>
              <a:t>Organisationsplan </a:t>
            </a:r>
            <a:endParaRPr lang="en-US" altLang="hu-HU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8825" y="2590800"/>
            <a:ext cx="11509376" cy="8229600"/>
          </a:xfrm>
        </p:spPr>
        <p:txBody>
          <a:bodyPr/>
          <a:lstStyle/>
          <a:p>
            <a:pPr marL="914400" indent="-914400">
              <a:buFontTx/>
              <a:buAutoNum type="arabicPeriod"/>
            </a:pPr>
            <a:r>
              <a:rPr lang="hu-HU" altLang="hu-HU" sz="6400"/>
              <a:t>Rechtsform wählen</a:t>
            </a:r>
          </a:p>
          <a:p>
            <a:pPr marL="914400" indent="-914400">
              <a:buFontTx/>
              <a:buAutoNum type="arabicPeriod"/>
            </a:pPr>
            <a:endParaRPr lang="hu-HU" altLang="hu-HU" sz="6400"/>
          </a:p>
          <a:p>
            <a:pPr marL="914400" indent="-914400">
              <a:buFontTx/>
              <a:buAutoNum type="arabicPeriod"/>
            </a:pPr>
            <a:r>
              <a:rPr lang="hu-HU" altLang="hu-HU" sz="6400"/>
              <a:t>Aufbau der Organisation</a:t>
            </a:r>
          </a:p>
          <a:p>
            <a:pPr marL="914400" indent="-914400">
              <a:buFontTx/>
              <a:buAutoNum type="arabicPeriod"/>
            </a:pPr>
            <a:endParaRPr lang="hu-HU" altLang="hu-HU" sz="6400"/>
          </a:p>
          <a:p>
            <a:pPr marL="914400" indent="-914400">
              <a:buFontTx/>
              <a:buAutoNum type="arabicPeriod"/>
            </a:pPr>
            <a:r>
              <a:rPr lang="hu-HU" altLang="hu-HU" sz="6400"/>
              <a:t>Wählen Sie den ersten Vorstand </a:t>
            </a:r>
            <a:endParaRPr lang="en-US" altLang="hu-HU" sz="6400"/>
          </a:p>
        </p:txBody>
      </p:sp>
    </p:spTree>
    <p:extLst>
      <p:ext uri="{BB962C8B-B14F-4D97-AF65-F5344CB8AC3E}">
        <p14:creationId xmlns:p14="http://schemas.microsoft.com/office/powerpoint/2010/main" val="2402470950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6531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6533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6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46476" y="3257551"/>
            <a:ext cx="11144250" cy="90741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pPr marL="0" indent="0">
              <a:buNone/>
            </a:pPr>
            <a:r>
              <a:rPr lang="en-US" altLang="hu-HU" sz="5600" b="1"/>
              <a:t>Der Aufbau einer Organisation, die Bestand hat, erfordert sorgfältige Planung und Strategie </a:t>
            </a:r>
            <a:endParaRPr lang="hu-HU" altLang="hu-HU" sz="5600" b="1"/>
          </a:p>
          <a:p>
            <a:pPr lvl="1"/>
            <a:r>
              <a:rPr lang="en-US" altLang="hu-HU" sz="5600"/>
              <a:t>Potenzielle Investoren sind an der Qualität des Managementteams interessiert.</a:t>
            </a:r>
          </a:p>
          <a:p>
            <a:pPr lvl="1"/>
            <a:r>
              <a:rPr lang="en-US" altLang="hu-HU" sz="5600"/>
              <a:t>Der anfängliche Organisationsaufbau ist einfach.  Der Unternehmer übernimmt mehrere Aufgaben.</a:t>
            </a:r>
          </a:p>
        </p:txBody>
      </p:sp>
      <p:graphicFrame>
        <p:nvGraphicFramePr>
          <p:cNvPr id="406536" name="Object 8"/>
          <p:cNvGraphicFramePr>
            <a:graphicFrameLocks/>
          </p:cNvGraphicFramePr>
          <p:nvPr/>
        </p:nvGraphicFramePr>
        <p:xfrm>
          <a:off x="15932152" y="5130801"/>
          <a:ext cx="4565650" cy="5813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2600280" imgH="3657600" progId="MS_ClipArt_Gallery.2">
                  <p:embed/>
                </p:oleObj>
              </mc:Choice>
              <mc:Fallback>
                <p:oleObj name="ClipArt" r:id="rId3" imgW="2600280" imgH="3657600" progId="MS_ClipArt_Gallery.2">
                  <p:embed/>
                  <p:pic>
                    <p:nvPicPr>
                      <p:cNvPr id="40653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152" y="5130801"/>
                        <a:ext cx="4565650" cy="5813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3133725" y="288926"/>
            <a:ext cx="17983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976" tIns="88900" rIns="180976" bIns="88900" anchor="ctr"/>
          <a:lstStyle>
            <a:lvl1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altLang="hu-HU" sz="5600"/>
              <a:t>Aufbau einer Organisation</a:t>
            </a:r>
          </a:p>
        </p:txBody>
      </p:sp>
    </p:spTree>
    <p:extLst>
      <p:ext uri="{BB962C8B-B14F-4D97-AF65-F5344CB8AC3E}">
        <p14:creationId xmlns:p14="http://schemas.microsoft.com/office/powerpoint/2010/main" val="4202123952"/>
      </p:ext>
    </p:extLst>
  </p:cSld>
  <p:clrMapOvr>
    <a:masterClrMapping/>
  </p:clrMapOvr>
  <p:transition spd="slow">
    <p:wipe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08578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8579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8580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8581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49625" y="3622676"/>
            <a:ext cx="12296776" cy="79883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sz="5600"/>
              <a:t>Wenn die Arbeitslast steigt, muss die Organisation erweitert werden</a:t>
            </a:r>
          </a:p>
          <a:p>
            <a:r>
              <a:rPr lang="en-US" altLang="hu-HU" sz="5600"/>
              <a:t>Das muss der Unternehmer tun:</a:t>
            </a:r>
          </a:p>
          <a:p>
            <a:pPr lvl="1"/>
            <a:r>
              <a:rPr lang="en-US" altLang="hu-HU" sz="4800"/>
              <a:t>sich an Veränderungen in der Umgebung anzupassen.</a:t>
            </a:r>
          </a:p>
          <a:p>
            <a:pPr lvl="1"/>
            <a:r>
              <a:rPr lang="en-US" altLang="hu-HU" sz="4800"/>
              <a:t>"Brände löschen".</a:t>
            </a:r>
          </a:p>
          <a:p>
            <a:pPr lvl="1"/>
            <a:r>
              <a:rPr lang="en-US" altLang="hu-HU" sz="4800"/>
              <a:t>Ressourcen zuweisen, Budget, Verantwortung delegieren.</a:t>
            </a:r>
          </a:p>
          <a:p>
            <a:pPr lvl="1"/>
            <a:r>
              <a:rPr lang="en-US" altLang="hu-HU" sz="4800"/>
              <a:t>verhandeln, Kompromisse eingehen und Anpassungen vornehmen.</a:t>
            </a:r>
          </a:p>
        </p:txBody>
      </p:sp>
      <p:pic>
        <p:nvPicPr>
          <p:cNvPr id="408583" name="Picture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8202" y="4121151"/>
            <a:ext cx="4083050" cy="750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858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Bewältigung der erhöhten Arbeitsbelastung </a:t>
            </a:r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00280833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8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8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8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8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8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8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8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8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8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8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2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10626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0627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0629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0630" name="Rectangle 6"/>
          <p:cNvSpPr>
            <a:spLocks noGrp="1" noChangeArrowheads="1"/>
          </p:cNvSpPr>
          <p:nvPr>
            <p:ph type="title"/>
          </p:nvPr>
        </p:nvSpPr>
        <p:spPr>
          <a:xfrm>
            <a:off x="6067426" y="377827"/>
            <a:ext cx="12312650" cy="10096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r>
              <a:rPr lang="hu-HU" altLang="hu-HU"/>
              <a:t>Stellenbesetzung </a:t>
            </a:r>
            <a:endParaRPr lang="en-US" altLang="hu-HU"/>
          </a:p>
        </p:txBody>
      </p:sp>
      <p:sp>
        <p:nvSpPr>
          <p:cNvPr id="4106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70375" y="3679826"/>
            <a:ext cx="15840076" cy="721042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pPr algn="just"/>
            <a:r>
              <a:rPr lang="en-US" altLang="hu-HU"/>
              <a:t>Die </a:t>
            </a:r>
            <a:r>
              <a:rPr lang="en-US" altLang="hu-HU" b="1"/>
              <a:t>Arbeitsplatzanalyse </a:t>
            </a:r>
            <a:r>
              <a:rPr lang="en-US" altLang="hu-HU"/>
              <a:t>ist ein allgemeiner Leitfaden für die Festlegung von Einstellungsverfahren, Schulungen, Beurteilungen, Vergütungen und Arbeitsplatzbeschreibungen.</a:t>
            </a:r>
          </a:p>
          <a:p>
            <a:pPr algn="just"/>
            <a:r>
              <a:rPr lang="en-US" altLang="hu-HU"/>
              <a:t>Die </a:t>
            </a:r>
            <a:r>
              <a:rPr lang="en-US" altLang="hu-HU" b="1"/>
              <a:t>Stellenbeschreibung </a:t>
            </a:r>
            <a:r>
              <a:rPr lang="en-US" altLang="hu-HU"/>
              <a:t>legt die Details der auszuführenden Arbeiten fest.</a:t>
            </a:r>
          </a:p>
          <a:p>
            <a:pPr algn="just"/>
            <a:r>
              <a:rPr lang="en-US" altLang="hu-HU"/>
              <a:t>Die </a:t>
            </a:r>
            <a:r>
              <a:rPr lang="en-US" altLang="hu-HU" b="1"/>
              <a:t>Stellenbeschreibung </a:t>
            </a:r>
            <a:r>
              <a:rPr lang="en-US" altLang="hu-HU"/>
              <a:t>identifiziert die Anforderungen, die die Person, die sich auf eine Stelle bewirbt, benötigt (Fähigkeiten, Erfahrung, Ausbildung, etc.).</a:t>
            </a:r>
          </a:p>
        </p:txBody>
      </p:sp>
    </p:spTree>
    <p:extLst>
      <p:ext uri="{BB962C8B-B14F-4D97-AF65-F5344CB8AC3E}">
        <p14:creationId xmlns:p14="http://schemas.microsoft.com/office/powerpoint/2010/main" val="92035916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12674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2675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2677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12678" name="Rectangle 6"/>
          <p:cNvSpPr>
            <a:spLocks noGrp="1" noChangeArrowheads="1"/>
          </p:cNvSpPr>
          <p:nvPr>
            <p:ph type="title"/>
          </p:nvPr>
        </p:nvSpPr>
        <p:spPr>
          <a:xfrm>
            <a:off x="2035834" y="304801"/>
            <a:ext cx="17134817" cy="936626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pPr algn="l"/>
            <a:r>
              <a:rPr lang="en-US" altLang="hu-HU" dirty="0"/>
              <a:t>Die Rolle des </a:t>
            </a:r>
            <a:r>
              <a:rPr lang="en-US" altLang="hu-HU" dirty="0" err="1"/>
              <a:t>Vorstandes </a:t>
            </a:r>
            <a:endParaRPr lang="en-US" altLang="hu-HU" dirty="0"/>
          </a:p>
        </p:txBody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349626" y="3352800"/>
            <a:ext cx="10280650" cy="9601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sz="5600" b="1"/>
              <a:t>Betriebs- und Kapitalbudgets überprüfen</a:t>
            </a:r>
          </a:p>
          <a:p>
            <a:r>
              <a:rPr lang="en-US" altLang="hu-HU" sz="5600" b="1"/>
              <a:t>längerfristige strategische Pläne für Wachstum zu entwickeln</a:t>
            </a:r>
          </a:p>
          <a:p>
            <a:r>
              <a:rPr lang="en-US" altLang="hu-HU" sz="5600" b="1"/>
              <a:t>unterstützen das Tagesgeschäft</a:t>
            </a:r>
          </a:p>
          <a:p>
            <a:r>
              <a:rPr lang="en-US" altLang="hu-HU" sz="5600" b="1"/>
              <a:t>Konflikte schlichten</a:t>
            </a:r>
          </a:p>
          <a:p>
            <a:r>
              <a:rPr lang="en-US" altLang="hu-HU" sz="5600" b="1"/>
              <a:t>Sicherstellung der ordnungsgemäßen Verwendung der Vermögenswerte</a:t>
            </a:r>
          </a:p>
        </p:txBody>
      </p:sp>
      <p:pic>
        <p:nvPicPr>
          <p:cNvPr id="412680" name="Picture 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075" y="4121150"/>
            <a:ext cx="7623176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521325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2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2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2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2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Élőláb helye 5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/>
              <a:t>_</a:t>
            </a:r>
          </a:p>
        </p:txBody>
      </p:sp>
      <p:sp>
        <p:nvSpPr>
          <p:cNvPr id="445442" name="AutoShape 2"/>
          <p:cNvSpPr>
            <a:spLocks noChangeArrowheads="1"/>
          </p:cNvSpPr>
          <p:nvPr/>
        </p:nvSpPr>
        <p:spPr bwMode="auto">
          <a:xfrm>
            <a:off x="6861175" y="5702301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45443" name="AutoShape 3"/>
          <p:cNvSpPr>
            <a:spLocks noChangeArrowheads="1"/>
          </p:cNvSpPr>
          <p:nvPr/>
        </p:nvSpPr>
        <p:spPr bwMode="auto">
          <a:xfrm flipH="1">
            <a:off x="16363951" y="4406901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45444" name="AutoShape 4"/>
          <p:cNvSpPr>
            <a:spLocks noChangeArrowheads="1"/>
          </p:cNvSpPr>
          <p:nvPr/>
        </p:nvSpPr>
        <p:spPr bwMode="auto">
          <a:xfrm>
            <a:off x="6861175" y="3111501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45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Der Prozess der Erstellung eines Businessplans </a:t>
            </a:r>
            <a:endParaRPr lang="en-US" altLang="hu-HU"/>
          </a:p>
        </p:txBody>
      </p:sp>
      <p:sp>
        <p:nvSpPr>
          <p:cNvPr id="445446" name="Text Box 6"/>
          <p:cNvSpPr txBox="1">
            <a:spLocks noChangeArrowheads="1"/>
          </p:cNvSpPr>
          <p:nvPr/>
        </p:nvSpPr>
        <p:spPr bwMode="auto">
          <a:xfrm>
            <a:off x="8156575" y="2679700"/>
            <a:ext cx="8207376" cy="120032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cs typeface="Arial" panose="020B0604020202020204" pitchFamily="34" charset="0"/>
              </a:rPr>
              <a:t>Zielsetzung</a:t>
            </a:r>
            <a:endParaRPr lang="en-US" altLang="hu-HU" sz="7200">
              <a:cs typeface="Arial" panose="020B0604020202020204" pitchFamily="34" charset="0"/>
            </a:endParaRPr>
          </a:p>
        </p:txBody>
      </p:sp>
      <p:sp>
        <p:nvSpPr>
          <p:cNvPr id="445447" name="Text Box 7"/>
          <p:cNvSpPr txBox="1">
            <a:spLocks noChangeArrowheads="1"/>
          </p:cNvSpPr>
          <p:nvPr/>
        </p:nvSpPr>
        <p:spPr bwMode="auto">
          <a:xfrm>
            <a:off x="8156575" y="4070350"/>
            <a:ext cx="8207376" cy="120032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cs typeface="Arial" panose="020B0604020202020204" pitchFamily="34" charset="0"/>
              </a:rPr>
              <a:t>Ersten Entwurf vorbereiten</a:t>
            </a:r>
            <a:endParaRPr lang="en-US" altLang="hu-HU" sz="7200">
              <a:cs typeface="Arial" panose="020B0604020202020204" pitchFamily="34" charset="0"/>
            </a:endParaRPr>
          </a:p>
        </p:txBody>
      </p:sp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8156575" y="5416550"/>
            <a:ext cx="8207376" cy="1200329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cs typeface="Arial" panose="020B0604020202020204" pitchFamily="34" charset="0"/>
              </a:rPr>
              <a:t>Ersten Entwurf überarbeiten</a:t>
            </a:r>
            <a:endParaRPr lang="en-US" altLang="hu-HU" sz="7200">
              <a:cs typeface="Arial" panose="020B0604020202020204" pitchFamily="34" charset="0"/>
            </a:endParaRPr>
          </a:p>
        </p:txBody>
      </p:sp>
      <p:sp>
        <p:nvSpPr>
          <p:cNvPr id="445449" name="Text Box 9"/>
          <p:cNvSpPr txBox="1">
            <a:spLocks noChangeArrowheads="1"/>
          </p:cNvSpPr>
          <p:nvPr/>
        </p:nvSpPr>
        <p:spPr bwMode="auto">
          <a:xfrm>
            <a:off x="8156575" y="6711950"/>
            <a:ext cx="8207376" cy="1200329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solidFill>
                  <a:srgbClr val="FFFF66"/>
                </a:solidFill>
                <a:cs typeface="Arial" panose="020B0604020202020204" pitchFamily="34" charset="0"/>
              </a:rPr>
              <a:t>Daten sammeln</a:t>
            </a:r>
            <a:endParaRPr lang="en-US" altLang="hu-HU" sz="7200">
              <a:solidFill>
                <a:srgbClr val="FFFF66"/>
              </a:solidFill>
              <a:cs typeface="Arial" panose="020B0604020202020204" pitchFamily="34" charset="0"/>
            </a:endParaRPr>
          </a:p>
        </p:txBody>
      </p:sp>
      <p:sp>
        <p:nvSpPr>
          <p:cNvPr id="445450" name="Text Box 10"/>
          <p:cNvSpPr txBox="1">
            <a:spLocks noChangeArrowheads="1"/>
          </p:cNvSpPr>
          <p:nvPr/>
        </p:nvSpPr>
        <p:spPr bwMode="auto">
          <a:xfrm>
            <a:off x="8156575" y="8007350"/>
            <a:ext cx="8207376" cy="1200329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solidFill>
                  <a:srgbClr val="FFFF66"/>
                </a:solidFill>
                <a:cs typeface="Arial" panose="020B0604020202020204" pitchFamily="34" charset="0"/>
              </a:rPr>
              <a:t>Businessplan schreiben</a:t>
            </a:r>
            <a:endParaRPr lang="en-US" altLang="hu-HU" sz="7200">
              <a:solidFill>
                <a:srgbClr val="FFFF66"/>
              </a:solidFill>
              <a:cs typeface="Arial" panose="020B0604020202020204" pitchFamily="34" charset="0"/>
            </a:endParaRP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8156575" y="9398000"/>
            <a:ext cx="8207376" cy="1200329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solidFill>
                  <a:srgbClr val="FFFF66"/>
                </a:solidFill>
                <a:cs typeface="Arial" panose="020B0604020202020204" pitchFamily="34" charset="0"/>
              </a:rPr>
              <a:t>Geschäftsplan überarbeiten</a:t>
            </a:r>
            <a:endParaRPr lang="en-US" altLang="hu-HU" sz="7200">
              <a:solidFill>
                <a:srgbClr val="FFFF66"/>
              </a:solidFill>
              <a:cs typeface="Arial" panose="020B0604020202020204" pitchFamily="34" charset="0"/>
            </a:endParaRPr>
          </a:p>
        </p:txBody>
      </p:sp>
      <p:sp>
        <p:nvSpPr>
          <p:cNvPr id="445452" name="Text Box 12"/>
          <p:cNvSpPr txBox="1">
            <a:spLocks noChangeArrowheads="1"/>
          </p:cNvSpPr>
          <p:nvPr/>
        </p:nvSpPr>
        <p:spPr bwMode="auto">
          <a:xfrm>
            <a:off x="8156575" y="10839450"/>
            <a:ext cx="8207376" cy="230832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7200">
                <a:solidFill>
                  <a:srgbClr val="FFFF66"/>
                </a:solidFill>
                <a:cs typeface="Arial" panose="020B0604020202020204" pitchFamily="34" charset="0"/>
              </a:rPr>
              <a:t>Geschäftsplan aktualisieren</a:t>
            </a:r>
            <a:endParaRPr lang="en-US" altLang="hu-HU" sz="7200">
              <a:solidFill>
                <a:srgbClr val="FFFF66"/>
              </a:solidFill>
              <a:cs typeface="Arial" panose="020B0604020202020204" pitchFamily="34" charset="0"/>
            </a:endParaRPr>
          </a:p>
        </p:txBody>
      </p:sp>
      <p:sp>
        <p:nvSpPr>
          <p:cNvPr id="445453" name="AutoShape 13"/>
          <p:cNvSpPr>
            <a:spLocks noChangeArrowheads="1"/>
          </p:cNvSpPr>
          <p:nvPr/>
        </p:nvSpPr>
        <p:spPr bwMode="auto">
          <a:xfrm flipH="1">
            <a:off x="16363951" y="7000877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45454" name="AutoShape 14"/>
          <p:cNvSpPr>
            <a:spLocks noChangeArrowheads="1"/>
          </p:cNvSpPr>
          <p:nvPr/>
        </p:nvSpPr>
        <p:spPr bwMode="auto">
          <a:xfrm>
            <a:off x="6861175" y="8296277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445455" name="AutoShape 15"/>
          <p:cNvSpPr>
            <a:spLocks noChangeArrowheads="1"/>
          </p:cNvSpPr>
          <p:nvPr/>
        </p:nvSpPr>
        <p:spPr bwMode="auto">
          <a:xfrm flipH="1">
            <a:off x="16363951" y="9734551"/>
            <a:ext cx="1295400" cy="1873250"/>
          </a:xfrm>
          <a:prstGeom prst="curvedRightArrow">
            <a:avLst>
              <a:gd name="adj1" fmla="val 28922"/>
              <a:gd name="adj2" fmla="val 57843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</p:spTree>
    <p:extLst>
      <p:ext uri="{BB962C8B-B14F-4D97-AF65-F5344CB8AC3E}">
        <p14:creationId xmlns:p14="http://schemas.microsoft.com/office/powerpoint/2010/main" val="162415419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59430" name="Rectangle 6"/>
          <p:cNvSpPr>
            <a:spLocks noGrp="1" noChangeArrowheads="1"/>
          </p:cNvSpPr>
          <p:nvPr>
            <p:ph type="title"/>
          </p:nvPr>
        </p:nvSpPr>
        <p:spPr>
          <a:xfrm>
            <a:off x="500332" y="-200026"/>
            <a:ext cx="20254644" cy="180975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r>
              <a:rPr lang="en-US" altLang="hu-HU" dirty="0"/>
              <a:t>Drei Perspektiven müssen beachtet werden:</a:t>
            </a:r>
          </a:p>
        </p:txBody>
      </p:sp>
      <p:sp>
        <p:nvSpPr>
          <p:cNvPr id="3594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349626" y="2133600"/>
            <a:ext cx="13303250" cy="10668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sz="5600" b="1"/>
              <a:t>Die Perspektive des Unternehmers </a:t>
            </a:r>
            <a:endParaRPr lang="hu-HU" altLang="hu-HU" sz="5600" b="1"/>
          </a:p>
          <a:p>
            <a:endParaRPr lang="en-US" altLang="hu-HU" sz="5600" b="1"/>
          </a:p>
          <a:p>
            <a:r>
              <a:rPr lang="en-US" altLang="hu-HU" sz="5600" b="1"/>
              <a:t>Die Marketing-Perspektive </a:t>
            </a:r>
            <a:r>
              <a:rPr lang="en-US" altLang="hu-HU" sz="5600"/>
              <a:t>betrachtet das Unternehmen durch die Augen des Kunden </a:t>
            </a:r>
            <a:endParaRPr lang="hu-HU" altLang="hu-HU" sz="5600"/>
          </a:p>
          <a:p>
            <a:endParaRPr lang="en-US" altLang="hu-HU" sz="5600"/>
          </a:p>
          <a:p>
            <a:r>
              <a:rPr lang="en-US" altLang="hu-HU" sz="5600" b="1"/>
              <a:t>Die Perspektive des Investors.                  </a:t>
            </a:r>
            <a:r>
              <a:rPr lang="en-US" altLang="hu-HU" sz="5600"/>
              <a:t>Der Investor achtet auf solide Finanzprognosen.    </a:t>
            </a:r>
          </a:p>
        </p:txBody>
      </p:sp>
      <p:graphicFrame>
        <p:nvGraphicFramePr>
          <p:cNvPr id="359433" name="Object 9"/>
          <p:cNvGraphicFramePr>
            <a:graphicFrameLocks/>
          </p:cNvGraphicFramePr>
          <p:nvPr/>
        </p:nvGraphicFramePr>
        <p:xfrm>
          <a:off x="14027151" y="6499226"/>
          <a:ext cx="7302500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657600" imgH="3230280" progId="MS_ClipArt_Gallery.2">
                  <p:embed/>
                </p:oleObj>
              </mc:Choice>
              <mc:Fallback>
                <p:oleObj name="ClipArt" r:id="rId3" imgW="3657600" imgH="3230280" progId="MS_ClipArt_Gallery.2">
                  <p:embed/>
                  <p:pic>
                    <p:nvPicPr>
                      <p:cNvPr id="359433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7151" y="6499226"/>
                        <a:ext cx="7302500" cy="645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605437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9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9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9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9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9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3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4920" y="3003550"/>
            <a:ext cx="20721003" cy="2940050"/>
          </a:xfrm>
        </p:spPr>
        <p:txBody>
          <a:bodyPr/>
          <a:lstStyle/>
          <a:p>
            <a:r>
              <a:rPr lang="hu-HU" altLang="hu-HU">
                <a:solidFill>
                  <a:schemeClr val="accent5"/>
                </a:solidFill>
              </a:rPr>
              <a:t>Zusammenfassung</a:t>
            </a:r>
            <a:endParaRPr lang="en-US" altLang="hu-HU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73553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435" y="-408436"/>
            <a:ext cx="21025723" cy="2651126"/>
          </a:xfrm>
        </p:spPr>
        <p:txBody>
          <a:bodyPr/>
          <a:lstStyle/>
          <a:p>
            <a:r>
              <a:rPr lang="en-US" altLang="hu-HU" dirty="0"/>
              <a:t>Zusammenfassung </a:t>
            </a:r>
            <a:endParaRPr lang="en-US" altLang="hu-HU" b="0" dirty="0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025" y="1962150"/>
            <a:ext cx="17373600" cy="96012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altLang="hu-HU" sz="6400" b="1"/>
              <a:t>Der Businessplan: </a:t>
            </a:r>
            <a:r>
              <a:rPr lang="hu-HU" altLang="hu-HU" sz="6400" b="1"/>
              <a:t>ein konsistentes, </a:t>
            </a:r>
            <a:r>
              <a:rPr lang="en-US" altLang="hu-HU" sz="6400" b="1"/>
              <a:t>überzeugendes und glaubwürdiges Dokument</a:t>
            </a:r>
          </a:p>
          <a:p>
            <a:r>
              <a:rPr lang="en-US" altLang="hu-HU" sz="6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Ein Denkprozess über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Das Unternehmen 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Das Produkt oder die Dienstleistung 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Branche, der Markt, die Marktdurchdringung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Organisation und die Menschen 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Finanzdaten </a:t>
            </a:r>
          </a:p>
          <a:p>
            <a:pPr lvl="1"/>
            <a:r>
              <a:rPr lang="en-US" altLang="hu-HU" sz="5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Das Risiko und die Eventualität</a:t>
            </a:r>
          </a:p>
          <a:p>
            <a:r>
              <a:rPr lang="en-US" altLang="hu-HU" sz="7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Nutzung des Internets</a:t>
            </a:r>
            <a:endParaRPr lang="en-US" altLang="hu-HU" sz="72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61697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08"/>
          <a:stretch/>
        </p:blipFill>
        <p:spPr>
          <a:xfrm>
            <a:off x="0" y="-182881"/>
            <a:ext cx="24377650" cy="12268201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AE697E7-F666-4DFD-A643-3B1B0EEE6105}"/>
              </a:ext>
            </a:extLst>
          </p:cNvPr>
          <p:cNvSpPr/>
          <p:nvPr/>
        </p:nvSpPr>
        <p:spPr>
          <a:xfrm>
            <a:off x="22988337" y="12464716"/>
            <a:ext cx="1106905" cy="1042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510816BD-0F0E-4823-93B1-70F9C5EFC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290917" y="6293730"/>
            <a:ext cx="7431098" cy="3429737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:a16="http://schemas.microsoft.com/office/drawing/2014/main" id="{B7A1E26D-64FF-4395-94F3-E1EB6E3742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18095" y="9041460"/>
            <a:ext cx="5600277" cy="78403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AE1B924-A435-43B9-BFEE-BEA9BA678DD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7938" y="8547422"/>
            <a:ext cx="5409712" cy="3042061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8E68C16E-2542-4B77-B9BF-C3588BF6FB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56194" y="10383645"/>
            <a:ext cx="5600277" cy="494142"/>
          </a:xfrm>
          <a:prstGeom prst="rect">
            <a:avLst/>
          </a:prstGeom>
        </p:spPr>
      </p:pic>
      <p:grpSp>
        <p:nvGrpSpPr>
          <p:cNvPr id="9" name="Agrupar 25">
            <a:extLst>
              <a:ext uri="{FF2B5EF4-FFF2-40B4-BE49-F238E27FC236}">
                <a16:creationId xmlns:a16="http://schemas.microsoft.com/office/drawing/2014/main" id="{D9947196-84A9-40F6-A7D6-7D067BF70282}"/>
              </a:ext>
            </a:extLst>
          </p:cNvPr>
          <p:cNvGrpSpPr/>
          <p:nvPr/>
        </p:nvGrpSpPr>
        <p:grpSpPr>
          <a:xfrm>
            <a:off x="8909892" y="9473231"/>
            <a:ext cx="9424759" cy="1529998"/>
            <a:chOff x="10201325" y="7995712"/>
            <a:chExt cx="9424759" cy="1529998"/>
          </a:xfrm>
        </p:grpSpPr>
        <p:pic>
          <p:nvPicPr>
            <p:cNvPr id="11" name="Imagem 4">
              <a:extLst>
                <a:ext uri="{FF2B5EF4-FFF2-40B4-BE49-F238E27FC236}">
                  <a16:creationId xmlns:a16="http://schemas.microsoft.com/office/drawing/2014/main" id="{291D81CF-6FFB-4C20-AE07-ECBC4E70C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2992" y="8010286"/>
              <a:ext cx="484188" cy="484188"/>
            </a:xfrm>
            <a:prstGeom prst="rect">
              <a:avLst/>
            </a:prstGeom>
          </p:spPr>
        </p:pic>
        <p:pic>
          <p:nvPicPr>
            <p:cNvPr id="13" name="Imagem 7">
              <a:extLst>
                <a:ext uri="{FF2B5EF4-FFF2-40B4-BE49-F238E27FC236}">
                  <a16:creationId xmlns:a16="http://schemas.microsoft.com/office/drawing/2014/main" id="{CCBF5A91-E2DF-4DA7-9875-E9F947EE9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59516" y="8908812"/>
              <a:ext cx="484188" cy="484188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88B21E9F-2A1C-4B0C-9A2D-6039C6279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1325" y="7995712"/>
              <a:ext cx="513335" cy="513335"/>
            </a:xfrm>
            <a:prstGeom prst="rect">
              <a:avLst/>
            </a:prstGeom>
          </p:spPr>
        </p:pic>
        <p:pic>
          <p:nvPicPr>
            <p:cNvPr id="18" name="Imagem 18">
              <a:extLst>
                <a:ext uri="{FF2B5EF4-FFF2-40B4-BE49-F238E27FC236}">
                  <a16:creationId xmlns:a16="http://schemas.microsoft.com/office/drawing/2014/main" id="{EF52942A-20E3-4F9A-AFDB-5B2262D6E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01326" y="8933714"/>
              <a:ext cx="513335" cy="515902"/>
            </a:xfrm>
            <a:prstGeom prst="rect">
              <a:avLst/>
            </a:prstGeom>
          </p:spPr>
        </p:pic>
        <p:sp>
          <p:nvSpPr>
            <p:cNvPr id="19" name="CaixaDeTexto 19">
              <a:extLst>
                <a:ext uri="{FF2B5EF4-FFF2-40B4-BE49-F238E27FC236}">
                  <a16:creationId xmlns:a16="http://schemas.microsoft.com/office/drawing/2014/main" id="{281826FC-1C6F-4017-9EBD-F37B51CE11C3}"/>
                </a:ext>
              </a:extLst>
            </p:cNvPr>
            <p:cNvSpPr txBox="1"/>
            <p:nvPr/>
          </p:nvSpPr>
          <p:spPr>
            <a:xfrm>
              <a:off x="10982326" y="8067713"/>
              <a:ext cx="21902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@ifempower</a:t>
              </a:r>
            </a:p>
          </p:txBody>
        </p:sp>
        <p:sp>
          <p:nvSpPr>
            <p:cNvPr id="20" name="CaixaDeTexto 21">
              <a:extLst>
                <a:ext uri="{FF2B5EF4-FFF2-40B4-BE49-F238E27FC236}">
                  <a16:creationId xmlns:a16="http://schemas.microsoft.com/office/drawing/2014/main" id="{1DE08AAD-5AB3-45BA-B389-45448B83F661}"/>
                </a:ext>
              </a:extLst>
            </p:cNvPr>
            <p:cNvSpPr txBox="1"/>
            <p:nvPr/>
          </p:nvSpPr>
          <p:spPr>
            <a:xfrm>
              <a:off x="10982326" y="9002490"/>
              <a:ext cx="21902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@ifempower</a:t>
              </a:r>
            </a:p>
          </p:txBody>
        </p:sp>
        <p:sp>
          <p:nvSpPr>
            <p:cNvPr id="21" name="CaixaDeTexto 22">
              <a:extLst>
                <a:ext uri="{FF2B5EF4-FFF2-40B4-BE49-F238E27FC236}">
                  <a16:creationId xmlns:a16="http://schemas.microsoft.com/office/drawing/2014/main" id="{2BCD435A-8104-4236-9146-C0A8C123C4C7}"/>
                </a:ext>
              </a:extLst>
            </p:cNvPr>
            <p:cNvSpPr txBox="1"/>
            <p:nvPr/>
          </p:nvSpPr>
          <p:spPr>
            <a:xfrm>
              <a:off x="14463535" y="8067714"/>
              <a:ext cx="51625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facebook.com/ifempower.eu/</a:t>
              </a:r>
            </a:p>
          </p:txBody>
        </p:sp>
        <p:sp>
          <p:nvSpPr>
            <p:cNvPr id="22" name="CaixaDeTexto 23">
              <a:extLst>
                <a:ext uri="{FF2B5EF4-FFF2-40B4-BE49-F238E27FC236}">
                  <a16:creationId xmlns:a16="http://schemas.microsoft.com/office/drawing/2014/main" id="{5E147F09-3D35-4697-BBBC-1344D360A36C}"/>
                </a:ext>
              </a:extLst>
            </p:cNvPr>
            <p:cNvSpPr txBox="1"/>
            <p:nvPr/>
          </p:nvSpPr>
          <p:spPr>
            <a:xfrm>
              <a:off x="14463534" y="8966240"/>
              <a:ext cx="51625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  <a:latin typeface="Comfortaa" panose="020F0403060000060003" pitchFamily="34" charset="0"/>
                </a:rPr>
                <a:t>linkedin.com/Unternehmen/ifempower/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257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:asvg="http://schemas.microsoft.com/office/drawing/2016/SVG/main" xmlns:a16="http://schemas.microsoft.com/office/drawing/2014/main" xmlns:a14="http://schemas.microsoft.com/office/drawing/2010/main"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1477" name="Rectangle 5"/>
          <p:cNvSpPr>
            <a:spLocks noGrp="1" noChangeArrowheads="1"/>
          </p:cNvSpPr>
          <p:nvPr>
            <p:ph type="title"/>
          </p:nvPr>
        </p:nvSpPr>
        <p:spPr>
          <a:xfrm>
            <a:off x="3197226" y="-342900"/>
            <a:ext cx="18132426" cy="2286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/>
          </a:bodyPr>
          <a:lstStyle/>
          <a:p>
            <a:r>
              <a:rPr lang="en-US" altLang="hu-HU" dirty="0"/>
              <a:t>Informationsquellen für die Planung:</a:t>
            </a:r>
          </a:p>
        </p:txBody>
      </p:sp>
      <p:sp>
        <p:nvSpPr>
          <p:cNvPr id="3614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49625" y="2743200"/>
            <a:ext cx="17678400" cy="10058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sz="5600" b="1"/>
              <a:t>Marktinformationen:  </a:t>
            </a:r>
            <a:br>
              <a:rPr lang="hu-HU" altLang="hu-HU" sz="5600" b="1"/>
            </a:br>
            <a:r>
              <a:rPr lang="en-US" altLang="hu-HU" sz="5600"/>
              <a:t>Der erste Schritt besteht darin, den Markt zu definieren</a:t>
            </a:r>
            <a:br>
              <a:rPr lang="hu-HU" altLang="hu-HU" sz="5600"/>
            </a:br>
            <a:endParaRPr lang="en-US" altLang="hu-HU" sz="5600"/>
          </a:p>
          <a:p>
            <a:r>
              <a:rPr lang="en-US" altLang="hu-HU" sz="5600" b="1"/>
              <a:t>Betrieblicher Informationsbedarf</a:t>
            </a:r>
            <a:r>
              <a:rPr lang="hu-HU" altLang="hu-HU" sz="5600" b="1"/>
              <a:t>: </a:t>
            </a:r>
            <a:br>
              <a:rPr lang="hu-HU" altLang="hu-HU" sz="5600" b="1"/>
            </a:br>
            <a:r>
              <a:rPr lang="en-US" altLang="hu-HU" sz="5600"/>
              <a:t>berücksichtigt Fertigungsvorgänge, Materialien, Arbeit, Gemeinkosten</a:t>
            </a:r>
            <a:br>
              <a:rPr lang="hu-HU" altLang="hu-HU" sz="5600"/>
            </a:br>
            <a:endParaRPr lang="en-US" altLang="hu-HU" sz="5600"/>
          </a:p>
          <a:p>
            <a:r>
              <a:rPr lang="en-US" altLang="hu-HU" sz="5600" b="1"/>
              <a:t>Finanzielle Informationen:  </a:t>
            </a:r>
            <a:br>
              <a:rPr lang="hu-HU" altLang="hu-HU" sz="5600" b="1"/>
            </a:br>
            <a:r>
              <a:rPr lang="en-US" altLang="hu-HU" sz="5600"/>
              <a:t>Pro-forma-Gewinn- und Verlustrechnungen, Bilanzen und Cashflow-Rechnungen für die nächsten 3 Jahre</a:t>
            </a:r>
          </a:p>
        </p:txBody>
      </p:sp>
    </p:spTree>
    <p:extLst>
      <p:ext uri="{BB962C8B-B14F-4D97-AF65-F5344CB8AC3E}">
        <p14:creationId xmlns:p14="http://schemas.microsoft.com/office/powerpoint/2010/main" val="277491902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1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1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1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1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66491" y="0"/>
            <a:ext cx="18288360" cy="1219200"/>
          </a:xfrm>
        </p:spPr>
        <p:txBody>
          <a:bodyPr>
            <a:normAutofit fontScale="90000"/>
          </a:bodyPr>
          <a:lstStyle/>
          <a:p>
            <a:r>
              <a:rPr lang="en-GB" altLang="hu-HU" dirty="0"/>
              <a:t>Eine überzeugende Geschäftsmöglichkeit ist</a:t>
            </a:r>
          </a:p>
        </p:txBody>
      </p:sp>
      <p:sp>
        <p:nvSpPr>
          <p:cNvPr id="449539" name="Freeform 3"/>
          <p:cNvSpPr>
            <a:spLocks/>
          </p:cNvSpPr>
          <p:nvPr/>
        </p:nvSpPr>
        <p:spPr bwMode="auto">
          <a:xfrm>
            <a:off x="12169776" y="1962151"/>
            <a:ext cx="6765926" cy="6623050"/>
          </a:xfrm>
          <a:custGeom>
            <a:avLst/>
            <a:gdLst>
              <a:gd name="T0" fmla="*/ 0 w 2131"/>
              <a:gd name="T1" fmla="*/ 0 h 2074"/>
              <a:gd name="T2" fmla="*/ 2131 w 2131"/>
              <a:gd name="T3" fmla="*/ 1657 h 2074"/>
              <a:gd name="T4" fmla="*/ 1939 w 2131"/>
              <a:gd name="T5" fmla="*/ 1671 h 2074"/>
              <a:gd name="T6" fmla="*/ 1933 w 2131"/>
              <a:gd name="T7" fmla="*/ 1708 h 2074"/>
              <a:gd name="T8" fmla="*/ 1942 w 2131"/>
              <a:gd name="T9" fmla="*/ 1754 h 2074"/>
              <a:gd name="T10" fmla="*/ 1957 w 2131"/>
              <a:gd name="T11" fmla="*/ 1810 h 2074"/>
              <a:gd name="T12" fmla="*/ 1966 w 2131"/>
              <a:gd name="T13" fmla="*/ 1864 h 2074"/>
              <a:gd name="T14" fmla="*/ 1963 w 2131"/>
              <a:gd name="T15" fmla="*/ 1913 h 2074"/>
              <a:gd name="T16" fmla="*/ 1948 w 2131"/>
              <a:gd name="T17" fmla="*/ 1963 h 2074"/>
              <a:gd name="T18" fmla="*/ 1913 w 2131"/>
              <a:gd name="T19" fmla="*/ 2004 h 2074"/>
              <a:gd name="T20" fmla="*/ 1874 w 2131"/>
              <a:gd name="T21" fmla="*/ 2037 h 2074"/>
              <a:gd name="T22" fmla="*/ 1826 w 2131"/>
              <a:gd name="T23" fmla="*/ 2059 h 2074"/>
              <a:gd name="T24" fmla="*/ 1765 w 2131"/>
              <a:gd name="T25" fmla="*/ 2072 h 2074"/>
              <a:gd name="T26" fmla="*/ 1711 w 2131"/>
              <a:gd name="T27" fmla="*/ 2074 h 2074"/>
              <a:gd name="T28" fmla="*/ 1665 w 2131"/>
              <a:gd name="T29" fmla="*/ 2069 h 2074"/>
              <a:gd name="T30" fmla="*/ 1617 w 2131"/>
              <a:gd name="T31" fmla="*/ 2054 h 2074"/>
              <a:gd name="T32" fmla="*/ 1578 w 2131"/>
              <a:gd name="T33" fmla="*/ 2028 h 2074"/>
              <a:gd name="T34" fmla="*/ 1541 w 2131"/>
              <a:gd name="T35" fmla="*/ 1989 h 2074"/>
              <a:gd name="T36" fmla="*/ 1512 w 2131"/>
              <a:gd name="T37" fmla="*/ 1947 h 2074"/>
              <a:gd name="T38" fmla="*/ 1495 w 2131"/>
              <a:gd name="T39" fmla="*/ 1888 h 2074"/>
              <a:gd name="T40" fmla="*/ 1502 w 2131"/>
              <a:gd name="T41" fmla="*/ 1828 h 2074"/>
              <a:gd name="T42" fmla="*/ 1517 w 2131"/>
              <a:gd name="T43" fmla="*/ 1769 h 2074"/>
              <a:gd name="T44" fmla="*/ 1530 w 2131"/>
              <a:gd name="T45" fmla="*/ 1710 h 2074"/>
              <a:gd name="T46" fmla="*/ 1528 w 2131"/>
              <a:gd name="T47" fmla="*/ 1682 h 2074"/>
              <a:gd name="T48" fmla="*/ 1168 w 2131"/>
              <a:gd name="T49" fmla="*/ 1668 h 2074"/>
              <a:gd name="T50" fmla="*/ 1171 w 2131"/>
              <a:gd name="T51" fmla="*/ 1570 h 2074"/>
              <a:gd name="T52" fmla="*/ 1164 w 2131"/>
              <a:gd name="T53" fmla="*/ 1505 h 2074"/>
              <a:gd name="T54" fmla="*/ 1149 w 2131"/>
              <a:gd name="T55" fmla="*/ 1466 h 2074"/>
              <a:gd name="T56" fmla="*/ 1120 w 2131"/>
              <a:gd name="T57" fmla="*/ 1435 h 2074"/>
              <a:gd name="T58" fmla="*/ 1079 w 2131"/>
              <a:gd name="T59" fmla="*/ 1414 h 2074"/>
              <a:gd name="T60" fmla="*/ 1029 w 2131"/>
              <a:gd name="T61" fmla="*/ 1409 h 2074"/>
              <a:gd name="T62" fmla="*/ 957 w 2131"/>
              <a:gd name="T63" fmla="*/ 1413 h 2074"/>
              <a:gd name="T64" fmla="*/ 889 w 2131"/>
              <a:gd name="T65" fmla="*/ 1418 h 2074"/>
              <a:gd name="T66" fmla="*/ 818 w 2131"/>
              <a:gd name="T67" fmla="*/ 1418 h 2074"/>
              <a:gd name="T68" fmla="*/ 748 w 2131"/>
              <a:gd name="T69" fmla="*/ 1405 h 2074"/>
              <a:gd name="T70" fmla="*/ 695 w 2131"/>
              <a:gd name="T71" fmla="*/ 1374 h 2074"/>
              <a:gd name="T72" fmla="*/ 663 w 2131"/>
              <a:gd name="T73" fmla="*/ 1331 h 2074"/>
              <a:gd name="T74" fmla="*/ 650 w 2131"/>
              <a:gd name="T75" fmla="*/ 1274 h 2074"/>
              <a:gd name="T76" fmla="*/ 652 w 2131"/>
              <a:gd name="T77" fmla="*/ 1209 h 2074"/>
              <a:gd name="T78" fmla="*/ 643 w 2131"/>
              <a:gd name="T79" fmla="*/ 1150 h 2074"/>
              <a:gd name="T80" fmla="*/ 628 w 2131"/>
              <a:gd name="T81" fmla="*/ 1113 h 2074"/>
              <a:gd name="T82" fmla="*/ 606 w 2131"/>
              <a:gd name="T83" fmla="*/ 1089 h 2074"/>
              <a:gd name="T84" fmla="*/ 554 w 2131"/>
              <a:gd name="T85" fmla="*/ 1065 h 2074"/>
              <a:gd name="T86" fmla="*/ 486 w 2131"/>
              <a:gd name="T87" fmla="*/ 1047 h 2074"/>
              <a:gd name="T88" fmla="*/ 410 w 2131"/>
              <a:gd name="T89" fmla="*/ 1034 h 2074"/>
              <a:gd name="T90" fmla="*/ 353 w 2131"/>
              <a:gd name="T91" fmla="*/ 1015 h 2074"/>
              <a:gd name="T92" fmla="*/ 303 w 2131"/>
              <a:gd name="T93" fmla="*/ 987 h 2074"/>
              <a:gd name="T94" fmla="*/ 262 w 2131"/>
              <a:gd name="T95" fmla="*/ 949 h 2074"/>
              <a:gd name="T96" fmla="*/ 236 w 2131"/>
              <a:gd name="T97" fmla="*/ 901 h 2074"/>
              <a:gd name="T98" fmla="*/ 232 w 2131"/>
              <a:gd name="T99" fmla="*/ 847 h 2074"/>
              <a:gd name="T100" fmla="*/ 247 w 2131"/>
              <a:gd name="T101" fmla="*/ 788 h 2074"/>
              <a:gd name="T102" fmla="*/ 260 w 2131"/>
              <a:gd name="T103" fmla="*/ 721 h 2074"/>
              <a:gd name="T104" fmla="*/ 271 w 2131"/>
              <a:gd name="T105" fmla="*/ 658 h 2074"/>
              <a:gd name="T106" fmla="*/ 260 w 2131"/>
              <a:gd name="T107" fmla="*/ 596 h 2074"/>
              <a:gd name="T108" fmla="*/ 234 w 2131"/>
              <a:gd name="T109" fmla="*/ 538 h 2074"/>
              <a:gd name="T110" fmla="*/ 208 w 2131"/>
              <a:gd name="T111" fmla="*/ 503 h 2074"/>
              <a:gd name="T112" fmla="*/ 175 w 2131"/>
              <a:gd name="T113" fmla="*/ 472 h 2074"/>
              <a:gd name="T114" fmla="*/ 136 w 2131"/>
              <a:gd name="T115" fmla="*/ 449 h 2074"/>
              <a:gd name="T116" fmla="*/ 86 w 2131"/>
              <a:gd name="T117" fmla="*/ 435 h 2074"/>
              <a:gd name="T118" fmla="*/ 27 w 2131"/>
              <a:gd name="T119" fmla="*/ 433 h 2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31" h="2074">
                <a:moveTo>
                  <a:pt x="0" y="433"/>
                </a:moveTo>
                <a:lnTo>
                  <a:pt x="0" y="0"/>
                </a:lnTo>
                <a:lnTo>
                  <a:pt x="2129" y="0"/>
                </a:lnTo>
                <a:lnTo>
                  <a:pt x="2131" y="1657"/>
                </a:lnTo>
                <a:lnTo>
                  <a:pt x="1946" y="1657"/>
                </a:lnTo>
                <a:lnTo>
                  <a:pt x="1939" y="1671"/>
                </a:lnTo>
                <a:lnTo>
                  <a:pt x="1933" y="1692"/>
                </a:lnTo>
                <a:lnTo>
                  <a:pt x="1933" y="1708"/>
                </a:lnTo>
                <a:lnTo>
                  <a:pt x="1935" y="1729"/>
                </a:lnTo>
                <a:lnTo>
                  <a:pt x="1942" y="1754"/>
                </a:lnTo>
                <a:lnTo>
                  <a:pt x="1950" y="1788"/>
                </a:lnTo>
                <a:lnTo>
                  <a:pt x="1957" y="1810"/>
                </a:lnTo>
                <a:lnTo>
                  <a:pt x="1963" y="1838"/>
                </a:lnTo>
                <a:lnTo>
                  <a:pt x="1966" y="1864"/>
                </a:lnTo>
                <a:lnTo>
                  <a:pt x="1966" y="1889"/>
                </a:lnTo>
                <a:lnTo>
                  <a:pt x="1963" y="1913"/>
                </a:lnTo>
                <a:lnTo>
                  <a:pt x="1957" y="1939"/>
                </a:lnTo>
                <a:lnTo>
                  <a:pt x="1948" y="1963"/>
                </a:lnTo>
                <a:lnTo>
                  <a:pt x="1933" y="1982"/>
                </a:lnTo>
                <a:lnTo>
                  <a:pt x="1913" y="2004"/>
                </a:lnTo>
                <a:lnTo>
                  <a:pt x="1892" y="2021"/>
                </a:lnTo>
                <a:lnTo>
                  <a:pt x="1874" y="2037"/>
                </a:lnTo>
                <a:lnTo>
                  <a:pt x="1852" y="2050"/>
                </a:lnTo>
                <a:lnTo>
                  <a:pt x="1826" y="2059"/>
                </a:lnTo>
                <a:lnTo>
                  <a:pt x="1794" y="2069"/>
                </a:lnTo>
                <a:lnTo>
                  <a:pt x="1765" y="2072"/>
                </a:lnTo>
                <a:lnTo>
                  <a:pt x="1739" y="2074"/>
                </a:lnTo>
                <a:lnTo>
                  <a:pt x="1711" y="2074"/>
                </a:lnTo>
                <a:lnTo>
                  <a:pt x="1685" y="2072"/>
                </a:lnTo>
                <a:lnTo>
                  <a:pt x="1665" y="2069"/>
                </a:lnTo>
                <a:lnTo>
                  <a:pt x="1641" y="2061"/>
                </a:lnTo>
                <a:lnTo>
                  <a:pt x="1617" y="2054"/>
                </a:lnTo>
                <a:lnTo>
                  <a:pt x="1599" y="2043"/>
                </a:lnTo>
                <a:lnTo>
                  <a:pt x="1578" y="2028"/>
                </a:lnTo>
                <a:lnTo>
                  <a:pt x="1560" y="2010"/>
                </a:lnTo>
                <a:lnTo>
                  <a:pt x="1541" y="1989"/>
                </a:lnTo>
                <a:lnTo>
                  <a:pt x="1525" y="1969"/>
                </a:lnTo>
                <a:lnTo>
                  <a:pt x="1512" y="1947"/>
                </a:lnTo>
                <a:lnTo>
                  <a:pt x="1502" y="1919"/>
                </a:lnTo>
                <a:lnTo>
                  <a:pt x="1495" y="1888"/>
                </a:lnTo>
                <a:lnTo>
                  <a:pt x="1495" y="1858"/>
                </a:lnTo>
                <a:lnTo>
                  <a:pt x="1502" y="1828"/>
                </a:lnTo>
                <a:lnTo>
                  <a:pt x="1510" y="1799"/>
                </a:lnTo>
                <a:lnTo>
                  <a:pt x="1517" y="1769"/>
                </a:lnTo>
                <a:lnTo>
                  <a:pt x="1526" y="1736"/>
                </a:lnTo>
                <a:lnTo>
                  <a:pt x="1530" y="1710"/>
                </a:lnTo>
                <a:lnTo>
                  <a:pt x="1530" y="1695"/>
                </a:lnTo>
                <a:lnTo>
                  <a:pt x="1528" y="1682"/>
                </a:lnTo>
                <a:lnTo>
                  <a:pt x="1523" y="1668"/>
                </a:lnTo>
                <a:lnTo>
                  <a:pt x="1168" y="1668"/>
                </a:lnTo>
                <a:lnTo>
                  <a:pt x="1173" y="1605"/>
                </a:lnTo>
                <a:lnTo>
                  <a:pt x="1171" y="1570"/>
                </a:lnTo>
                <a:lnTo>
                  <a:pt x="1168" y="1536"/>
                </a:lnTo>
                <a:lnTo>
                  <a:pt x="1164" y="1505"/>
                </a:lnTo>
                <a:lnTo>
                  <a:pt x="1159" y="1485"/>
                </a:lnTo>
                <a:lnTo>
                  <a:pt x="1149" y="1466"/>
                </a:lnTo>
                <a:lnTo>
                  <a:pt x="1138" y="1449"/>
                </a:lnTo>
                <a:lnTo>
                  <a:pt x="1120" y="1435"/>
                </a:lnTo>
                <a:lnTo>
                  <a:pt x="1099" y="1422"/>
                </a:lnTo>
                <a:lnTo>
                  <a:pt x="1079" y="1414"/>
                </a:lnTo>
                <a:lnTo>
                  <a:pt x="1061" y="1411"/>
                </a:lnTo>
                <a:lnTo>
                  <a:pt x="1029" y="1409"/>
                </a:lnTo>
                <a:lnTo>
                  <a:pt x="992" y="1409"/>
                </a:lnTo>
                <a:lnTo>
                  <a:pt x="957" y="1413"/>
                </a:lnTo>
                <a:lnTo>
                  <a:pt x="918" y="1414"/>
                </a:lnTo>
                <a:lnTo>
                  <a:pt x="889" y="1418"/>
                </a:lnTo>
                <a:lnTo>
                  <a:pt x="850" y="1420"/>
                </a:lnTo>
                <a:lnTo>
                  <a:pt x="818" y="1418"/>
                </a:lnTo>
                <a:lnTo>
                  <a:pt x="791" y="1414"/>
                </a:lnTo>
                <a:lnTo>
                  <a:pt x="748" y="1405"/>
                </a:lnTo>
                <a:lnTo>
                  <a:pt x="720" y="1392"/>
                </a:lnTo>
                <a:lnTo>
                  <a:pt x="695" y="1374"/>
                </a:lnTo>
                <a:lnTo>
                  <a:pt x="678" y="1353"/>
                </a:lnTo>
                <a:lnTo>
                  <a:pt x="663" y="1331"/>
                </a:lnTo>
                <a:lnTo>
                  <a:pt x="652" y="1303"/>
                </a:lnTo>
                <a:lnTo>
                  <a:pt x="650" y="1274"/>
                </a:lnTo>
                <a:lnTo>
                  <a:pt x="650" y="1237"/>
                </a:lnTo>
                <a:lnTo>
                  <a:pt x="652" y="1209"/>
                </a:lnTo>
                <a:lnTo>
                  <a:pt x="650" y="1181"/>
                </a:lnTo>
                <a:lnTo>
                  <a:pt x="643" y="1150"/>
                </a:lnTo>
                <a:lnTo>
                  <a:pt x="637" y="1132"/>
                </a:lnTo>
                <a:lnTo>
                  <a:pt x="628" y="1113"/>
                </a:lnTo>
                <a:lnTo>
                  <a:pt x="617" y="1100"/>
                </a:lnTo>
                <a:lnTo>
                  <a:pt x="606" y="1089"/>
                </a:lnTo>
                <a:lnTo>
                  <a:pt x="582" y="1078"/>
                </a:lnTo>
                <a:lnTo>
                  <a:pt x="554" y="1065"/>
                </a:lnTo>
                <a:lnTo>
                  <a:pt x="523" y="1056"/>
                </a:lnTo>
                <a:lnTo>
                  <a:pt x="486" y="1047"/>
                </a:lnTo>
                <a:lnTo>
                  <a:pt x="449" y="1039"/>
                </a:lnTo>
                <a:lnTo>
                  <a:pt x="410" y="1034"/>
                </a:lnTo>
                <a:lnTo>
                  <a:pt x="382" y="1024"/>
                </a:lnTo>
                <a:lnTo>
                  <a:pt x="353" y="1015"/>
                </a:lnTo>
                <a:lnTo>
                  <a:pt x="323" y="1004"/>
                </a:lnTo>
                <a:lnTo>
                  <a:pt x="303" y="987"/>
                </a:lnTo>
                <a:lnTo>
                  <a:pt x="279" y="967"/>
                </a:lnTo>
                <a:lnTo>
                  <a:pt x="262" y="949"/>
                </a:lnTo>
                <a:lnTo>
                  <a:pt x="247" y="926"/>
                </a:lnTo>
                <a:lnTo>
                  <a:pt x="236" y="901"/>
                </a:lnTo>
                <a:lnTo>
                  <a:pt x="232" y="873"/>
                </a:lnTo>
                <a:lnTo>
                  <a:pt x="232" y="847"/>
                </a:lnTo>
                <a:lnTo>
                  <a:pt x="238" y="823"/>
                </a:lnTo>
                <a:lnTo>
                  <a:pt x="247" y="788"/>
                </a:lnTo>
                <a:lnTo>
                  <a:pt x="256" y="753"/>
                </a:lnTo>
                <a:lnTo>
                  <a:pt x="260" y="721"/>
                </a:lnTo>
                <a:lnTo>
                  <a:pt x="268" y="690"/>
                </a:lnTo>
                <a:lnTo>
                  <a:pt x="271" y="658"/>
                </a:lnTo>
                <a:lnTo>
                  <a:pt x="268" y="625"/>
                </a:lnTo>
                <a:lnTo>
                  <a:pt x="260" y="596"/>
                </a:lnTo>
                <a:lnTo>
                  <a:pt x="249" y="566"/>
                </a:lnTo>
                <a:lnTo>
                  <a:pt x="234" y="538"/>
                </a:lnTo>
                <a:lnTo>
                  <a:pt x="218" y="516"/>
                </a:lnTo>
                <a:lnTo>
                  <a:pt x="208" y="503"/>
                </a:lnTo>
                <a:lnTo>
                  <a:pt x="192" y="486"/>
                </a:lnTo>
                <a:lnTo>
                  <a:pt x="175" y="472"/>
                </a:lnTo>
                <a:lnTo>
                  <a:pt x="159" y="461"/>
                </a:lnTo>
                <a:lnTo>
                  <a:pt x="136" y="449"/>
                </a:lnTo>
                <a:lnTo>
                  <a:pt x="114" y="442"/>
                </a:lnTo>
                <a:lnTo>
                  <a:pt x="86" y="435"/>
                </a:lnTo>
                <a:lnTo>
                  <a:pt x="55" y="433"/>
                </a:lnTo>
                <a:lnTo>
                  <a:pt x="27" y="433"/>
                </a:lnTo>
                <a:lnTo>
                  <a:pt x="0" y="433"/>
                </a:lnTo>
                <a:close/>
              </a:path>
            </a:pathLst>
          </a:custGeom>
          <a:solidFill>
            <a:srgbClr val="CC3399"/>
          </a:solidFill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u-HU" sz="7200"/>
          </a:p>
        </p:txBody>
      </p:sp>
      <p:sp>
        <p:nvSpPr>
          <p:cNvPr id="449540" name="Freeform 4"/>
          <p:cNvSpPr>
            <a:spLocks/>
          </p:cNvSpPr>
          <p:nvPr/>
        </p:nvSpPr>
        <p:spPr bwMode="auto">
          <a:xfrm>
            <a:off x="12138025" y="7185027"/>
            <a:ext cx="6797676" cy="5514974"/>
          </a:xfrm>
          <a:custGeom>
            <a:avLst/>
            <a:gdLst>
              <a:gd name="T0" fmla="*/ 0 w 2141"/>
              <a:gd name="T1" fmla="*/ 1737 h 1737"/>
              <a:gd name="T2" fmla="*/ 2139 w 2141"/>
              <a:gd name="T3" fmla="*/ 0 h 1737"/>
              <a:gd name="T4" fmla="*/ 1939 w 2141"/>
              <a:gd name="T5" fmla="*/ 33 h 1737"/>
              <a:gd name="T6" fmla="*/ 1945 w 2141"/>
              <a:gd name="T7" fmla="*/ 90 h 1737"/>
              <a:gd name="T8" fmla="*/ 1967 w 2141"/>
              <a:gd name="T9" fmla="*/ 168 h 1737"/>
              <a:gd name="T10" fmla="*/ 1973 w 2141"/>
              <a:gd name="T11" fmla="*/ 231 h 1737"/>
              <a:gd name="T12" fmla="*/ 1960 w 2141"/>
              <a:gd name="T13" fmla="*/ 295 h 1737"/>
              <a:gd name="T14" fmla="*/ 1915 w 2141"/>
              <a:gd name="T15" fmla="*/ 351 h 1737"/>
              <a:gd name="T16" fmla="*/ 1860 w 2141"/>
              <a:gd name="T17" fmla="*/ 392 h 1737"/>
              <a:gd name="T18" fmla="*/ 1793 w 2141"/>
              <a:gd name="T19" fmla="*/ 412 h 1737"/>
              <a:gd name="T20" fmla="*/ 1697 w 2141"/>
              <a:gd name="T21" fmla="*/ 410 h 1737"/>
              <a:gd name="T22" fmla="*/ 1634 w 2141"/>
              <a:gd name="T23" fmla="*/ 397 h 1737"/>
              <a:gd name="T24" fmla="*/ 1572 w 2141"/>
              <a:gd name="T25" fmla="*/ 353 h 1737"/>
              <a:gd name="T26" fmla="*/ 1529 w 2141"/>
              <a:gd name="T27" fmla="*/ 299 h 1737"/>
              <a:gd name="T28" fmla="*/ 1511 w 2141"/>
              <a:gd name="T29" fmla="*/ 242 h 1737"/>
              <a:gd name="T30" fmla="*/ 1514 w 2141"/>
              <a:gd name="T31" fmla="*/ 179 h 1737"/>
              <a:gd name="T32" fmla="*/ 1529 w 2141"/>
              <a:gd name="T33" fmla="*/ 122 h 1737"/>
              <a:gd name="T34" fmla="*/ 1544 w 2141"/>
              <a:gd name="T35" fmla="*/ 63 h 1737"/>
              <a:gd name="T36" fmla="*/ 1536 w 2141"/>
              <a:gd name="T37" fmla="*/ 7 h 1737"/>
              <a:gd name="T38" fmla="*/ 1181 w 2141"/>
              <a:gd name="T39" fmla="*/ 68 h 1737"/>
              <a:gd name="T40" fmla="*/ 1176 w 2141"/>
              <a:gd name="T41" fmla="*/ 146 h 1737"/>
              <a:gd name="T42" fmla="*/ 1172 w 2141"/>
              <a:gd name="T43" fmla="*/ 210 h 1737"/>
              <a:gd name="T44" fmla="*/ 1156 w 2141"/>
              <a:gd name="T45" fmla="*/ 266 h 1737"/>
              <a:gd name="T46" fmla="*/ 1124 w 2141"/>
              <a:gd name="T47" fmla="*/ 303 h 1737"/>
              <a:gd name="T48" fmla="*/ 1080 w 2141"/>
              <a:gd name="T49" fmla="*/ 323 h 1737"/>
              <a:gd name="T50" fmla="*/ 1030 w 2141"/>
              <a:gd name="T51" fmla="*/ 329 h 1737"/>
              <a:gd name="T52" fmla="*/ 969 w 2141"/>
              <a:gd name="T53" fmla="*/ 325 h 1737"/>
              <a:gd name="T54" fmla="*/ 913 w 2141"/>
              <a:gd name="T55" fmla="*/ 321 h 1737"/>
              <a:gd name="T56" fmla="*/ 843 w 2141"/>
              <a:gd name="T57" fmla="*/ 318 h 1737"/>
              <a:gd name="T58" fmla="*/ 780 w 2141"/>
              <a:gd name="T59" fmla="*/ 325 h 1737"/>
              <a:gd name="T60" fmla="*/ 723 w 2141"/>
              <a:gd name="T61" fmla="*/ 347 h 1737"/>
              <a:gd name="T62" fmla="*/ 681 w 2141"/>
              <a:gd name="T63" fmla="*/ 386 h 1737"/>
              <a:gd name="T64" fmla="*/ 657 w 2141"/>
              <a:gd name="T65" fmla="*/ 434 h 1737"/>
              <a:gd name="T66" fmla="*/ 657 w 2141"/>
              <a:gd name="T67" fmla="*/ 489 h 1737"/>
              <a:gd name="T68" fmla="*/ 657 w 2141"/>
              <a:gd name="T69" fmla="*/ 550 h 1737"/>
              <a:gd name="T70" fmla="*/ 644 w 2141"/>
              <a:gd name="T71" fmla="*/ 600 h 1737"/>
              <a:gd name="T72" fmla="*/ 618 w 2141"/>
              <a:gd name="T73" fmla="*/ 641 h 1737"/>
              <a:gd name="T74" fmla="*/ 564 w 2141"/>
              <a:gd name="T75" fmla="*/ 669 h 1737"/>
              <a:gd name="T76" fmla="*/ 507 w 2141"/>
              <a:gd name="T77" fmla="*/ 685 h 1737"/>
              <a:gd name="T78" fmla="*/ 438 w 2141"/>
              <a:gd name="T79" fmla="*/ 700 h 1737"/>
              <a:gd name="T80" fmla="*/ 377 w 2141"/>
              <a:gd name="T81" fmla="*/ 715 h 1737"/>
              <a:gd name="T82" fmla="*/ 326 w 2141"/>
              <a:gd name="T83" fmla="*/ 735 h 1737"/>
              <a:gd name="T84" fmla="*/ 287 w 2141"/>
              <a:gd name="T85" fmla="*/ 765 h 1737"/>
              <a:gd name="T86" fmla="*/ 254 w 2141"/>
              <a:gd name="T87" fmla="*/ 811 h 1737"/>
              <a:gd name="T88" fmla="*/ 237 w 2141"/>
              <a:gd name="T89" fmla="*/ 868 h 1737"/>
              <a:gd name="T90" fmla="*/ 244 w 2141"/>
              <a:gd name="T91" fmla="*/ 928 h 1737"/>
              <a:gd name="T92" fmla="*/ 263 w 2141"/>
              <a:gd name="T93" fmla="*/ 1002 h 1737"/>
              <a:gd name="T94" fmla="*/ 274 w 2141"/>
              <a:gd name="T95" fmla="*/ 1064 h 1737"/>
              <a:gd name="T96" fmla="*/ 270 w 2141"/>
              <a:gd name="T97" fmla="*/ 1125 h 1737"/>
              <a:gd name="T98" fmla="*/ 254 w 2141"/>
              <a:gd name="T99" fmla="*/ 1181 h 1737"/>
              <a:gd name="T100" fmla="*/ 228 w 2141"/>
              <a:gd name="T101" fmla="*/ 1236 h 1737"/>
              <a:gd name="T102" fmla="*/ 185 w 2141"/>
              <a:gd name="T103" fmla="*/ 1297 h 1737"/>
              <a:gd name="T104" fmla="*/ 143 w 2141"/>
              <a:gd name="T105" fmla="*/ 1336 h 1737"/>
              <a:gd name="T106" fmla="*/ 98 w 2141"/>
              <a:gd name="T107" fmla="*/ 1360 h 1737"/>
              <a:gd name="T108" fmla="*/ 32 w 2141"/>
              <a:gd name="T109" fmla="*/ 1373 h 1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141" h="1737">
                <a:moveTo>
                  <a:pt x="0" y="1373"/>
                </a:moveTo>
                <a:lnTo>
                  <a:pt x="0" y="1737"/>
                </a:lnTo>
                <a:lnTo>
                  <a:pt x="2141" y="1737"/>
                </a:lnTo>
                <a:lnTo>
                  <a:pt x="2139" y="0"/>
                </a:lnTo>
                <a:lnTo>
                  <a:pt x="1949" y="0"/>
                </a:lnTo>
                <a:lnTo>
                  <a:pt x="1939" y="33"/>
                </a:lnTo>
                <a:lnTo>
                  <a:pt x="1939" y="57"/>
                </a:lnTo>
                <a:lnTo>
                  <a:pt x="1945" y="90"/>
                </a:lnTo>
                <a:lnTo>
                  <a:pt x="1956" y="125"/>
                </a:lnTo>
                <a:lnTo>
                  <a:pt x="1967" y="168"/>
                </a:lnTo>
                <a:lnTo>
                  <a:pt x="1973" y="201"/>
                </a:lnTo>
                <a:lnTo>
                  <a:pt x="1973" y="231"/>
                </a:lnTo>
                <a:lnTo>
                  <a:pt x="1969" y="264"/>
                </a:lnTo>
                <a:lnTo>
                  <a:pt x="1960" y="295"/>
                </a:lnTo>
                <a:lnTo>
                  <a:pt x="1939" y="325"/>
                </a:lnTo>
                <a:lnTo>
                  <a:pt x="1915" y="351"/>
                </a:lnTo>
                <a:lnTo>
                  <a:pt x="1889" y="375"/>
                </a:lnTo>
                <a:lnTo>
                  <a:pt x="1860" y="392"/>
                </a:lnTo>
                <a:lnTo>
                  <a:pt x="1825" y="404"/>
                </a:lnTo>
                <a:lnTo>
                  <a:pt x="1793" y="412"/>
                </a:lnTo>
                <a:lnTo>
                  <a:pt x="1749" y="414"/>
                </a:lnTo>
                <a:lnTo>
                  <a:pt x="1697" y="410"/>
                </a:lnTo>
                <a:lnTo>
                  <a:pt x="1664" y="404"/>
                </a:lnTo>
                <a:lnTo>
                  <a:pt x="1634" y="397"/>
                </a:lnTo>
                <a:lnTo>
                  <a:pt x="1607" y="380"/>
                </a:lnTo>
                <a:lnTo>
                  <a:pt x="1572" y="353"/>
                </a:lnTo>
                <a:lnTo>
                  <a:pt x="1549" y="327"/>
                </a:lnTo>
                <a:lnTo>
                  <a:pt x="1529" y="299"/>
                </a:lnTo>
                <a:lnTo>
                  <a:pt x="1518" y="270"/>
                </a:lnTo>
                <a:lnTo>
                  <a:pt x="1511" y="242"/>
                </a:lnTo>
                <a:lnTo>
                  <a:pt x="1511" y="210"/>
                </a:lnTo>
                <a:lnTo>
                  <a:pt x="1514" y="179"/>
                </a:lnTo>
                <a:lnTo>
                  <a:pt x="1522" y="149"/>
                </a:lnTo>
                <a:lnTo>
                  <a:pt x="1529" y="122"/>
                </a:lnTo>
                <a:lnTo>
                  <a:pt x="1538" y="92"/>
                </a:lnTo>
                <a:lnTo>
                  <a:pt x="1544" y="63"/>
                </a:lnTo>
                <a:lnTo>
                  <a:pt x="1544" y="37"/>
                </a:lnTo>
                <a:lnTo>
                  <a:pt x="1536" y="7"/>
                </a:lnTo>
                <a:lnTo>
                  <a:pt x="1178" y="7"/>
                </a:lnTo>
                <a:lnTo>
                  <a:pt x="1181" y="68"/>
                </a:lnTo>
                <a:lnTo>
                  <a:pt x="1178" y="111"/>
                </a:lnTo>
                <a:lnTo>
                  <a:pt x="1176" y="146"/>
                </a:lnTo>
                <a:lnTo>
                  <a:pt x="1176" y="177"/>
                </a:lnTo>
                <a:lnTo>
                  <a:pt x="1172" y="210"/>
                </a:lnTo>
                <a:lnTo>
                  <a:pt x="1165" y="244"/>
                </a:lnTo>
                <a:lnTo>
                  <a:pt x="1156" y="266"/>
                </a:lnTo>
                <a:lnTo>
                  <a:pt x="1143" y="286"/>
                </a:lnTo>
                <a:lnTo>
                  <a:pt x="1124" y="303"/>
                </a:lnTo>
                <a:lnTo>
                  <a:pt x="1104" y="316"/>
                </a:lnTo>
                <a:lnTo>
                  <a:pt x="1080" y="323"/>
                </a:lnTo>
                <a:lnTo>
                  <a:pt x="1054" y="327"/>
                </a:lnTo>
                <a:lnTo>
                  <a:pt x="1030" y="329"/>
                </a:lnTo>
                <a:lnTo>
                  <a:pt x="998" y="329"/>
                </a:lnTo>
                <a:lnTo>
                  <a:pt x="969" y="325"/>
                </a:lnTo>
                <a:lnTo>
                  <a:pt x="945" y="323"/>
                </a:lnTo>
                <a:lnTo>
                  <a:pt x="913" y="321"/>
                </a:lnTo>
                <a:lnTo>
                  <a:pt x="880" y="318"/>
                </a:lnTo>
                <a:lnTo>
                  <a:pt x="843" y="318"/>
                </a:lnTo>
                <a:lnTo>
                  <a:pt x="812" y="321"/>
                </a:lnTo>
                <a:lnTo>
                  <a:pt x="780" y="325"/>
                </a:lnTo>
                <a:lnTo>
                  <a:pt x="747" y="334"/>
                </a:lnTo>
                <a:lnTo>
                  <a:pt x="723" y="347"/>
                </a:lnTo>
                <a:lnTo>
                  <a:pt x="697" y="364"/>
                </a:lnTo>
                <a:lnTo>
                  <a:pt x="681" y="386"/>
                </a:lnTo>
                <a:lnTo>
                  <a:pt x="664" y="410"/>
                </a:lnTo>
                <a:lnTo>
                  <a:pt x="657" y="434"/>
                </a:lnTo>
                <a:lnTo>
                  <a:pt x="653" y="462"/>
                </a:lnTo>
                <a:lnTo>
                  <a:pt x="657" y="489"/>
                </a:lnTo>
                <a:lnTo>
                  <a:pt x="658" y="519"/>
                </a:lnTo>
                <a:lnTo>
                  <a:pt x="657" y="550"/>
                </a:lnTo>
                <a:lnTo>
                  <a:pt x="651" y="575"/>
                </a:lnTo>
                <a:lnTo>
                  <a:pt x="644" y="600"/>
                </a:lnTo>
                <a:lnTo>
                  <a:pt x="632" y="624"/>
                </a:lnTo>
                <a:lnTo>
                  <a:pt x="618" y="641"/>
                </a:lnTo>
                <a:lnTo>
                  <a:pt x="594" y="658"/>
                </a:lnTo>
                <a:lnTo>
                  <a:pt x="564" y="669"/>
                </a:lnTo>
                <a:lnTo>
                  <a:pt x="535" y="678"/>
                </a:lnTo>
                <a:lnTo>
                  <a:pt x="507" y="685"/>
                </a:lnTo>
                <a:lnTo>
                  <a:pt x="477" y="693"/>
                </a:lnTo>
                <a:lnTo>
                  <a:pt x="438" y="700"/>
                </a:lnTo>
                <a:lnTo>
                  <a:pt x="409" y="706"/>
                </a:lnTo>
                <a:lnTo>
                  <a:pt x="377" y="715"/>
                </a:lnTo>
                <a:lnTo>
                  <a:pt x="352" y="724"/>
                </a:lnTo>
                <a:lnTo>
                  <a:pt x="326" y="735"/>
                </a:lnTo>
                <a:lnTo>
                  <a:pt x="305" y="750"/>
                </a:lnTo>
                <a:lnTo>
                  <a:pt x="287" y="765"/>
                </a:lnTo>
                <a:lnTo>
                  <a:pt x="266" y="789"/>
                </a:lnTo>
                <a:lnTo>
                  <a:pt x="254" y="811"/>
                </a:lnTo>
                <a:lnTo>
                  <a:pt x="242" y="837"/>
                </a:lnTo>
                <a:lnTo>
                  <a:pt x="237" y="868"/>
                </a:lnTo>
                <a:lnTo>
                  <a:pt x="241" y="898"/>
                </a:lnTo>
                <a:lnTo>
                  <a:pt x="244" y="928"/>
                </a:lnTo>
                <a:lnTo>
                  <a:pt x="254" y="963"/>
                </a:lnTo>
                <a:lnTo>
                  <a:pt x="263" y="1002"/>
                </a:lnTo>
                <a:lnTo>
                  <a:pt x="270" y="1037"/>
                </a:lnTo>
                <a:lnTo>
                  <a:pt x="274" y="1064"/>
                </a:lnTo>
                <a:lnTo>
                  <a:pt x="274" y="1090"/>
                </a:lnTo>
                <a:lnTo>
                  <a:pt x="270" y="1125"/>
                </a:lnTo>
                <a:lnTo>
                  <a:pt x="261" y="1155"/>
                </a:lnTo>
                <a:lnTo>
                  <a:pt x="254" y="1181"/>
                </a:lnTo>
                <a:lnTo>
                  <a:pt x="242" y="1205"/>
                </a:lnTo>
                <a:lnTo>
                  <a:pt x="228" y="1236"/>
                </a:lnTo>
                <a:lnTo>
                  <a:pt x="207" y="1271"/>
                </a:lnTo>
                <a:lnTo>
                  <a:pt x="185" y="1297"/>
                </a:lnTo>
                <a:lnTo>
                  <a:pt x="163" y="1318"/>
                </a:lnTo>
                <a:lnTo>
                  <a:pt x="143" y="1336"/>
                </a:lnTo>
                <a:lnTo>
                  <a:pt x="120" y="1351"/>
                </a:lnTo>
                <a:lnTo>
                  <a:pt x="98" y="1360"/>
                </a:lnTo>
                <a:lnTo>
                  <a:pt x="67" y="1367"/>
                </a:lnTo>
                <a:lnTo>
                  <a:pt x="32" y="1373"/>
                </a:lnTo>
                <a:lnTo>
                  <a:pt x="0" y="1373"/>
                </a:lnTo>
                <a:close/>
              </a:path>
            </a:pathLst>
          </a:custGeom>
          <a:solidFill>
            <a:srgbClr val="0033CC"/>
          </a:solidFill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u-HU" sz="7200"/>
          </a:p>
        </p:txBody>
      </p:sp>
      <p:sp>
        <p:nvSpPr>
          <p:cNvPr id="449541" name="Freeform 5"/>
          <p:cNvSpPr>
            <a:spLocks/>
          </p:cNvSpPr>
          <p:nvPr/>
        </p:nvSpPr>
        <p:spPr bwMode="auto">
          <a:xfrm>
            <a:off x="5372101" y="6115051"/>
            <a:ext cx="6765924" cy="6584950"/>
          </a:xfrm>
          <a:custGeom>
            <a:avLst/>
            <a:gdLst>
              <a:gd name="T0" fmla="*/ 2131 w 2131"/>
              <a:gd name="T1" fmla="*/ 2074 h 2074"/>
              <a:gd name="T2" fmla="*/ 0 w 2131"/>
              <a:gd name="T3" fmla="*/ 418 h 2074"/>
              <a:gd name="T4" fmla="*/ 192 w 2131"/>
              <a:gd name="T5" fmla="*/ 403 h 2074"/>
              <a:gd name="T6" fmla="*/ 198 w 2131"/>
              <a:gd name="T7" fmla="*/ 366 h 2074"/>
              <a:gd name="T8" fmla="*/ 188 w 2131"/>
              <a:gd name="T9" fmla="*/ 320 h 2074"/>
              <a:gd name="T10" fmla="*/ 174 w 2131"/>
              <a:gd name="T11" fmla="*/ 265 h 2074"/>
              <a:gd name="T12" fmla="*/ 164 w 2131"/>
              <a:gd name="T13" fmla="*/ 211 h 2074"/>
              <a:gd name="T14" fmla="*/ 166 w 2131"/>
              <a:gd name="T15" fmla="*/ 161 h 2074"/>
              <a:gd name="T16" fmla="*/ 183 w 2131"/>
              <a:gd name="T17" fmla="*/ 111 h 2074"/>
              <a:gd name="T18" fmla="*/ 218 w 2131"/>
              <a:gd name="T19" fmla="*/ 70 h 2074"/>
              <a:gd name="T20" fmla="*/ 257 w 2131"/>
              <a:gd name="T21" fmla="*/ 37 h 2074"/>
              <a:gd name="T22" fmla="*/ 305 w 2131"/>
              <a:gd name="T23" fmla="*/ 13 h 2074"/>
              <a:gd name="T24" fmla="*/ 366 w 2131"/>
              <a:gd name="T25" fmla="*/ 2 h 2074"/>
              <a:gd name="T26" fmla="*/ 420 w 2131"/>
              <a:gd name="T27" fmla="*/ 0 h 2074"/>
              <a:gd name="T28" fmla="*/ 466 w 2131"/>
              <a:gd name="T29" fmla="*/ 6 h 2074"/>
              <a:gd name="T30" fmla="*/ 514 w 2131"/>
              <a:gd name="T31" fmla="*/ 21 h 2074"/>
              <a:gd name="T32" fmla="*/ 553 w 2131"/>
              <a:gd name="T33" fmla="*/ 46 h 2074"/>
              <a:gd name="T34" fmla="*/ 590 w 2131"/>
              <a:gd name="T35" fmla="*/ 85 h 2074"/>
              <a:gd name="T36" fmla="*/ 619 w 2131"/>
              <a:gd name="T37" fmla="*/ 128 h 2074"/>
              <a:gd name="T38" fmla="*/ 636 w 2131"/>
              <a:gd name="T39" fmla="*/ 187 h 2074"/>
              <a:gd name="T40" fmla="*/ 628 w 2131"/>
              <a:gd name="T41" fmla="*/ 246 h 2074"/>
              <a:gd name="T42" fmla="*/ 614 w 2131"/>
              <a:gd name="T43" fmla="*/ 305 h 2074"/>
              <a:gd name="T44" fmla="*/ 599 w 2131"/>
              <a:gd name="T45" fmla="*/ 364 h 2074"/>
              <a:gd name="T46" fmla="*/ 603 w 2131"/>
              <a:gd name="T47" fmla="*/ 392 h 2074"/>
              <a:gd name="T48" fmla="*/ 961 w 2131"/>
              <a:gd name="T49" fmla="*/ 407 h 2074"/>
              <a:gd name="T50" fmla="*/ 952 w 2131"/>
              <a:gd name="T51" fmla="*/ 516 h 2074"/>
              <a:gd name="T52" fmla="*/ 956 w 2131"/>
              <a:gd name="T53" fmla="*/ 581 h 2074"/>
              <a:gd name="T54" fmla="*/ 965 w 2131"/>
              <a:gd name="T55" fmla="*/ 647 h 2074"/>
              <a:gd name="T56" fmla="*/ 989 w 2131"/>
              <a:gd name="T57" fmla="*/ 688 h 2074"/>
              <a:gd name="T58" fmla="*/ 1028 w 2131"/>
              <a:gd name="T59" fmla="*/ 717 h 2074"/>
              <a:gd name="T60" fmla="*/ 1076 w 2131"/>
              <a:gd name="T61" fmla="*/ 730 h 2074"/>
              <a:gd name="T62" fmla="*/ 1131 w 2131"/>
              <a:gd name="T63" fmla="*/ 732 h 2074"/>
              <a:gd name="T64" fmla="*/ 1185 w 2131"/>
              <a:gd name="T65" fmla="*/ 727 h 2074"/>
              <a:gd name="T66" fmla="*/ 1251 w 2131"/>
              <a:gd name="T67" fmla="*/ 719 h 2074"/>
              <a:gd name="T68" fmla="*/ 1320 w 2131"/>
              <a:gd name="T69" fmla="*/ 723 h 2074"/>
              <a:gd name="T70" fmla="*/ 1383 w 2131"/>
              <a:gd name="T71" fmla="*/ 740 h 2074"/>
              <a:gd name="T72" fmla="*/ 1434 w 2131"/>
              <a:gd name="T73" fmla="*/ 769 h 2074"/>
              <a:gd name="T74" fmla="*/ 1466 w 2131"/>
              <a:gd name="T75" fmla="*/ 814 h 2074"/>
              <a:gd name="T76" fmla="*/ 1479 w 2131"/>
              <a:gd name="T77" fmla="*/ 865 h 2074"/>
              <a:gd name="T78" fmla="*/ 1473 w 2131"/>
              <a:gd name="T79" fmla="*/ 924 h 2074"/>
              <a:gd name="T80" fmla="*/ 1479 w 2131"/>
              <a:gd name="T81" fmla="*/ 980 h 2074"/>
              <a:gd name="T82" fmla="*/ 1499 w 2131"/>
              <a:gd name="T83" fmla="*/ 1028 h 2074"/>
              <a:gd name="T84" fmla="*/ 1536 w 2131"/>
              <a:gd name="T85" fmla="*/ 1061 h 2074"/>
              <a:gd name="T86" fmla="*/ 1597 w 2131"/>
              <a:gd name="T87" fmla="*/ 1082 h 2074"/>
              <a:gd name="T88" fmla="*/ 1654 w 2131"/>
              <a:gd name="T89" fmla="*/ 1096 h 2074"/>
              <a:gd name="T90" fmla="*/ 1723 w 2131"/>
              <a:gd name="T91" fmla="*/ 1109 h 2074"/>
              <a:gd name="T92" fmla="*/ 1780 w 2131"/>
              <a:gd name="T93" fmla="*/ 1128 h 2074"/>
              <a:gd name="T94" fmla="*/ 1826 w 2131"/>
              <a:gd name="T95" fmla="*/ 1154 h 2074"/>
              <a:gd name="T96" fmla="*/ 1865 w 2131"/>
              <a:gd name="T97" fmla="*/ 1192 h 2074"/>
              <a:gd name="T98" fmla="*/ 1889 w 2131"/>
              <a:gd name="T99" fmla="*/ 1239 h 2074"/>
              <a:gd name="T100" fmla="*/ 1891 w 2131"/>
              <a:gd name="T101" fmla="*/ 1303 h 2074"/>
              <a:gd name="T102" fmla="*/ 1878 w 2131"/>
              <a:gd name="T103" fmla="*/ 1366 h 2074"/>
              <a:gd name="T104" fmla="*/ 1860 w 2131"/>
              <a:gd name="T105" fmla="*/ 1440 h 2074"/>
              <a:gd name="T106" fmla="*/ 1856 w 2131"/>
              <a:gd name="T107" fmla="*/ 1494 h 2074"/>
              <a:gd name="T108" fmla="*/ 1869 w 2131"/>
              <a:gd name="T109" fmla="*/ 1558 h 2074"/>
              <a:gd name="T110" fmla="*/ 1893 w 2131"/>
              <a:gd name="T111" fmla="*/ 1603 h 2074"/>
              <a:gd name="T112" fmla="*/ 1932 w 2131"/>
              <a:gd name="T113" fmla="*/ 1651 h 2074"/>
              <a:gd name="T114" fmla="*/ 1983 w 2131"/>
              <a:gd name="T115" fmla="*/ 1688 h 2074"/>
              <a:gd name="T116" fmla="*/ 2037 w 2131"/>
              <a:gd name="T117" fmla="*/ 1704 h 2074"/>
              <a:gd name="T118" fmla="*/ 2098 w 2131"/>
              <a:gd name="T119" fmla="*/ 1710 h 2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31" h="2074">
                <a:moveTo>
                  <a:pt x="2131" y="1708"/>
                </a:moveTo>
                <a:lnTo>
                  <a:pt x="2131" y="2074"/>
                </a:lnTo>
                <a:lnTo>
                  <a:pt x="2" y="2074"/>
                </a:lnTo>
                <a:lnTo>
                  <a:pt x="0" y="418"/>
                </a:lnTo>
                <a:lnTo>
                  <a:pt x="185" y="418"/>
                </a:lnTo>
                <a:lnTo>
                  <a:pt x="192" y="403"/>
                </a:lnTo>
                <a:lnTo>
                  <a:pt x="198" y="383"/>
                </a:lnTo>
                <a:lnTo>
                  <a:pt x="198" y="366"/>
                </a:lnTo>
                <a:lnTo>
                  <a:pt x="196" y="346"/>
                </a:lnTo>
                <a:lnTo>
                  <a:pt x="188" y="320"/>
                </a:lnTo>
                <a:lnTo>
                  <a:pt x="181" y="287"/>
                </a:lnTo>
                <a:lnTo>
                  <a:pt x="174" y="265"/>
                </a:lnTo>
                <a:lnTo>
                  <a:pt x="166" y="237"/>
                </a:lnTo>
                <a:lnTo>
                  <a:pt x="164" y="211"/>
                </a:lnTo>
                <a:lnTo>
                  <a:pt x="164" y="185"/>
                </a:lnTo>
                <a:lnTo>
                  <a:pt x="166" y="161"/>
                </a:lnTo>
                <a:lnTo>
                  <a:pt x="174" y="135"/>
                </a:lnTo>
                <a:lnTo>
                  <a:pt x="183" y="111"/>
                </a:lnTo>
                <a:lnTo>
                  <a:pt x="198" y="93"/>
                </a:lnTo>
                <a:lnTo>
                  <a:pt x="218" y="70"/>
                </a:lnTo>
                <a:lnTo>
                  <a:pt x="237" y="54"/>
                </a:lnTo>
                <a:lnTo>
                  <a:pt x="257" y="37"/>
                </a:lnTo>
                <a:lnTo>
                  <a:pt x="279" y="24"/>
                </a:lnTo>
                <a:lnTo>
                  <a:pt x="305" y="13"/>
                </a:lnTo>
                <a:lnTo>
                  <a:pt x="335" y="6"/>
                </a:lnTo>
                <a:lnTo>
                  <a:pt x="366" y="2"/>
                </a:lnTo>
                <a:lnTo>
                  <a:pt x="392" y="0"/>
                </a:lnTo>
                <a:lnTo>
                  <a:pt x="420" y="0"/>
                </a:lnTo>
                <a:lnTo>
                  <a:pt x="445" y="2"/>
                </a:lnTo>
                <a:lnTo>
                  <a:pt x="466" y="6"/>
                </a:lnTo>
                <a:lnTo>
                  <a:pt x="490" y="13"/>
                </a:lnTo>
                <a:lnTo>
                  <a:pt x="514" y="21"/>
                </a:lnTo>
                <a:lnTo>
                  <a:pt x="532" y="32"/>
                </a:lnTo>
                <a:lnTo>
                  <a:pt x="553" y="46"/>
                </a:lnTo>
                <a:lnTo>
                  <a:pt x="571" y="65"/>
                </a:lnTo>
                <a:lnTo>
                  <a:pt x="590" y="85"/>
                </a:lnTo>
                <a:lnTo>
                  <a:pt x="606" y="106"/>
                </a:lnTo>
                <a:lnTo>
                  <a:pt x="619" y="128"/>
                </a:lnTo>
                <a:lnTo>
                  <a:pt x="628" y="156"/>
                </a:lnTo>
                <a:lnTo>
                  <a:pt x="636" y="187"/>
                </a:lnTo>
                <a:lnTo>
                  <a:pt x="636" y="217"/>
                </a:lnTo>
                <a:lnTo>
                  <a:pt x="628" y="246"/>
                </a:lnTo>
                <a:lnTo>
                  <a:pt x="621" y="276"/>
                </a:lnTo>
                <a:lnTo>
                  <a:pt x="614" y="305"/>
                </a:lnTo>
                <a:lnTo>
                  <a:pt x="604" y="339"/>
                </a:lnTo>
                <a:lnTo>
                  <a:pt x="599" y="364"/>
                </a:lnTo>
                <a:lnTo>
                  <a:pt x="599" y="379"/>
                </a:lnTo>
                <a:lnTo>
                  <a:pt x="603" y="392"/>
                </a:lnTo>
                <a:lnTo>
                  <a:pt x="608" y="407"/>
                </a:lnTo>
                <a:lnTo>
                  <a:pt x="961" y="407"/>
                </a:lnTo>
                <a:lnTo>
                  <a:pt x="954" y="475"/>
                </a:lnTo>
                <a:lnTo>
                  <a:pt x="952" y="516"/>
                </a:lnTo>
                <a:lnTo>
                  <a:pt x="954" y="549"/>
                </a:lnTo>
                <a:lnTo>
                  <a:pt x="956" y="581"/>
                </a:lnTo>
                <a:lnTo>
                  <a:pt x="959" y="614"/>
                </a:lnTo>
                <a:lnTo>
                  <a:pt x="965" y="647"/>
                </a:lnTo>
                <a:lnTo>
                  <a:pt x="976" y="669"/>
                </a:lnTo>
                <a:lnTo>
                  <a:pt x="989" y="688"/>
                </a:lnTo>
                <a:lnTo>
                  <a:pt x="1006" y="705"/>
                </a:lnTo>
                <a:lnTo>
                  <a:pt x="1028" y="717"/>
                </a:lnTo>
                <a:lnTo>
                  <a:pt x="1052" y="727"/>
                </a:lnTo>
                <a:lnTo>
                  <a:pt x="1076" y="730"/>
                </a:lnTo>
                <a:lnTo>
                  <a:pt x="1102" y="732"/>
                </a:lnTo>
                <a:lnTo>
                  <a:pt x="1131" y="732"/>
                </a:lnTo>
                <a:lnTo>
                  <a:pt x="1163" y="729"/>
                </a:lnTo>
                <a:lnTo>
                  <a:pt x="1185" y="727"/>
                </a:lnTo>
                <a:lnTo>
                  <a:pt x="1218" y="723"/>
                </a:lnTo>
                <a:lnTo>
                  <a:pt x="1251" y="719"/>
                </a:lnTo>
                <a:lnTo>
                  <a:pt x="1288" y="719"/>
                </a:lnTo>
                <a:lnTo>
                  <a:pt x="1320" y="723"/>
                </a:lnTo>
                <a:lnTo>
                  <a:pt x="1351" y="729"/>
                </a:lnTo>
                <a:lnTo>
                  <a:pt x="1383" y="740"/>
                </a:lnTo>
                <a:lnTo>
                  <a:pt x="1409" y="751"/>
                </a:lnTo>
                <a:lnTo>
                  <a:pt x="1434" y="769"/>
                </a:lnTo>
                <a:lnTo>
                  <a:pt x="1451" y="790"/>
                </a:lnTo>
                <a:lnTo>
                  <a:pt x="1466" y="814"/>
                </a:lnTo>
                <a:lnTo>
                  <a:pt x="1475" y="839"/>
                </a:lnTo>
                <a:lnTo>
                  <a:pt x="1479" y="865"/>
                </a:lnTo>
                <a:lnTo>
                  <a:pt x="1475" y="895"/>
                </a:lnTo>
                <a:lnTo>
                  <a:pt x="1473" y="924"/>
                </a:lnTo>
                <a:lnTo>
                  <a:pt x="1475" y="954"/>
                </a:lnTo>
                <a:lnTo>
                  <a:pt x="1479" y="980"/>
                </a:lnTo>
                <a:lnTo>
                  <a:pt x="1488" y="1004"/>
                </a:lnTo>
                <a:lnTo>
                  <a:pt x="1499" y="1028"/>
                </a:lnTo>
                <a:lnTo>
                  <a:pt x="1514" y="1045"/>
                </a:lnTo>
                <a:lnTo>
                  <a:pt x="1536" y="1061"/>
                </a:lnTo>
                <a:lnTo>
                  <a:pt x="1566" y="1072"/>
                </a:lnTo>
                <a:lnTo>
                  <a:pt x="1597" y="1082"/>
                </a:lnTo>
                <a:lnTo>
                  <a:pt x="1623" y="1089"/>
                </a:lnTo>
                <a:lnTo>
                  <a:pt x="1654" y="1096"/>
                </a:lnTo>
                <a:lnTo>
                  <a:pt x="1691" y="1104"/>
                </a:lnTo>
                <a:lnTo>
                  <a:pt x="1723" y="1109"/>
                </a:lnTo>
                <a:lnTo>
                  <a:pt x="1754" y="1119"/>
                </a:lnTo>
                <a:lnTo>
                  <a:pt x="1780" y="1128"/>
                </a:lnTo>
                <a:lnTo>
                  <a:pt x="1806" y="1139"/>
                </a:lnTo>
                <a:lnTo>
                  <a:pt x="1826" y="1154"/>
                </a:lnTo>
                <a:lnTo>
                  <a:pt x="1843" y="1168"/>
                </a:lnTo>
                <a:lnTo>
                  <a:pt x="1865" y="1192"/>
                </a:lnTo>
                <a:lnTo>
                  <a:pt x="1878" y="1215"/>
                </a:lnTo>
                <a:lnTo>
                  <a:pt x="1889" y="1239"/>
                </a:lnTo>
                <a:lnTo>
                  <a:pt x="1895" y="1272"/>
                </a:lnTo>
                <a:lnTo>
                  <a:pt x="1891" y="1303"/>
                </a:lnTo>
                <a:lnTo>
                  <a:pt x="1885" y="1331"/>
                </a:lnTo>
                <a:lnTo>
                  <a:pt x="1878" y="1366"/>
                </a:lnTo>
                <a:lnTo>
                  <a:pt x="1869" y="1405"/>
                </a:lnTo>
                <a:lnTo>
                  <a:pt x="1860" y="1440"/>
                </a:lnTo>
                <a:lnTo>
                  <a:pt x="1856" y="1470"/>
                </a:lnTo>
                <a:lnTo>
                  <a:pt x="1856" y="1494"/>
                </a:lnTo>
                <a:lnTo>
                  <a:pt x="1861" y="1529"/>
                </a:lnTo>
                <a:lnTo>
                  <a:pt x="1869" y="1558"/>
                </a:lnTo>
                <a:lnTo>
                  <a:pt x="1880" y="1581"/>
                </a:lnTo>
                <a:lnTo>
                  <a:pt x="1893" y="1603"/>
                </a:lnTo>
                <a:lnTo>
                  <a:pt x="1911" y="1627"/>
                </a:lnTo>
                <a:lnTo>
                  <a:pt x="1932" y="1651"/>
                </a:lnTo>
                <a:lnTo>
                  <a:pt x="1956" y="1671"/>
                </a:lnTo>
                <a:lnTo>
                  <a:pt x="1983" y="1688"/>
                </a:lnTo>
                <a:lnTo>
                  <a:pt x="2009" y="1697"/>
                </a:lnTo>
                <a:lnTo>
                  <a:pt x="2037" y="1704"/>
                </a:lnTo>
                <a:lnTo>
                  <a:pt x="2065" y="1708"/>
                </a:lnTo>
                <a:lnTo>
                  <a:pt x="2098" y="1710"/>
                </a:lnTo>
                <a:lnTo>
                  <a:pt x="2131" y="1708"/>
                </a:lnTo>
                <a:close/>
              </a:path>
            </a:pathLst>
          </a:custGeom>
          <a:solidFill>
            <a:srgbClr val="33CC33"/>
          </a:solidFill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u-HU" sz="7200"/>
          </a:p>
        </p:txBody>
      </p:sp>
      <p:sp>
        <p:nvSpPr>
          <p:cNvPr id="449542" name="Freeform 6"/>
          <p:cNvSpPr>
            <a:spLocks/>
          </p:cNvSpPr>
          <p:nvPr/>
        </p:nvSpPr>
        <p:spPr bwMode="auto">
          <a:xfrm>
            <a:off x="5372102" y="1962151"/>
            <a:ext cx="6797674" cy="5518150"/>
          </a:xfrm>
          <a:custGeom>
            <a:avLst/>
            <a:gdLst>
              <a:gd name="T0" fmla="*/ 2141 w 2141"/>
              <a:gd name="T1" fmla="*/ 0 h 1738"/>
              <a:gd name="T2" fmla="*/ 2 w 2141"/>
              <a:gd name="T3" fmla="*/ 1738 h 1738"/>
              <a:gd name="T4" fmla="*/ 201 w 2141"/>
              <a:gd name="T5" fmla="*/ 1705 h 1738"/>
              <a:gd name="T6" fmla="*/ 196 w 2141"/>
              <a:gd name="T7" fmla="*/ 1647 h 1738"/>
              <a:gd name="T8" fmla="*/ 174 w 2141"/>
              <a:gd name="T9" fmla="*/ 1570 h 1738"/>
              <a:gd name="T10" fmla="*/ 166 w 2141"/>
              <a:gd name="T11" fmla="*/ 1507 h 1738"/>
              <a:gd name="T12" fmla="*/ 181 w 2141"/>
              <a:gd name="T13" fmla="*/ 1442 h 1738"/>
              <a:gd name="T14" fmla="*/ 225 w 2141"/>
              <a:gd name="T15" fmla="*/ 1387 h 1738"/>
              <a:gd name="T16" fmla="*/ 281 w 2141"/>
              <a:gd name="T17" fmla="*/ 1346 h 1738"/>
              <a:gd name="T18" fmla="*/ 347 w 2141"/>
              <a:gd name="T19" fmla="*/ 1326 h 1738"/>
              <a:gd name="T20" fmla="*/ 444 w 2141"/>
              <a:gd name="T21" fmla="*/ 1327 h 1738"/>
              <a:gd name="T22" fmla="*/ 506 w 2141"/>
              <a:gd name="T23" fmla="*/ 1340 h 1738"/>
              <a:gd name="T24" fmla="*/ 569 w 2141"/>
              <a:gd name="T25" fmla="*/ 1385 h 1738"/>
              <a:gd name="T26" fmla="*/ 612 w 2141"/>
              <a:gd name="T27" fmla="*/ 1438 h 1738"/>
              <a:gd name="T28" fmla="*/ 630 w 2141"/>
              <a:gd name="T29" fmla="*/ 1496 h 1738"/>
              <a:gd name="T30" fmla="*/ 627 w 2141"/>
              <a:gd name="T31" fmla="*/ 1559 h 1738"/>
              <a:gd name="T32" fmla="*/ 612 w 2141"/>
              <a:gd name="T33" fmla="*/ 1616 h 1738"/>
              <a:gd name="T34" fmla="*/ 597 w 2141"/>
              <a:gd name="T35" fmla="*/ 1675 h 1738"/>
              <a:gd name="T36" fmla="*/ 604 w 2141"/>
              <a:gd name="T37" fmla="*/ 1730 h 1738"/>
              <a:gd name="T38" fmla="*/ 959 w 2141"/>
              <a:gd name="T39" fmla="*/ 1669 h 1738"/>
              <a:gd name="T40" fmla="*/ 963 w 2141"/>
              <a:gd name="T41" fmla="*/ 1592 h 1738"/>
              <a:gd name="T42" fmla="*/ 969 w 2141"/>
              <a:gd name="T43" fmla="*/ 1527 h 1738"/>
              <a:gd name="T44" fmla="*/ 985 w 2141"/>
              <a:gd name="T45" fmla="*/ 1472 h 1738"/>
              <a:gd name="T46" fmla="*/ 1017 w 2141"/>
              <a:gd name="T47" fmla="*/ 1435 h 1738"/>
              <a:gd name="T48" fmla="*/ 1061 w 2141"/>
              <a:gd name="T49" fmla="*/ 1414 h 1738"/>
              <a:gd name="T50" fmla="*/ 1111 w 2141"/>
              <a:gd name="T51" fmla="*/ 1409 h 1738"/>
              <a:gd name="T52" fmla="*/ 1172 w 2141"/>
              <a:gd name="T53" fmla="*/ 1411 h 1738"/>
              <a:gd name="T54" fmla="*/ 1227 w 2141"/>
              <a:gd name="T55" fmla="*/ 1416 h 1738"/>
              <a:gd name="T56" fmla="*/ 1298 w 2141"/>
              <a:gd name="T57" fmla="*/ 1420 h 1738"/>
              <a:gd name="T58" fmla="*/ 1360 w 2141"/>
              <a:gd name="T59" fmla="*/ 1411 h 1738"/>
              <a:gd name="T60" fmla="*/ 1418 w 2141"/>
              <a:gd name="T61" fmla="*/ 1390 h 1738"/>
              <a:gd name="T62" fmla="*/ 1460 w 2141"/>
              <a:gd name="T63" fmla="*/ 1352 h 1738"/>
              <a:gd name="T64" fmla="*/ 1484 w 2141"/>
              <a:gd name="T65" fmla="*/ 1303 h 1738"/>
              <a:gd name="T66" fmla="*/ 1484 w 2141"/>
              <a:gd name="T67" fmla="*/ 1248 h 1738"/>
              <a:gd name="T68" fmla="*/ 1484 w 2141"/>
              <a:gd name="T69" fmla="*/ 1187 h 1738"/>
              <a:gd name="T70" fmla="*/ 1497 w 2141"/>
              <a:gd name="T71" fmla="*/ 1137 h 1738"/>
              <a:gd name="T72" fmla="*/ 1523 w 2141"/>
              <a:gd name="T73" fmla="*/ 1096 h 1738"/>
              <a:gd name="T74" fmla="*/ 1577 w 2141"/>
              <a:gd name="T75" fmla="*/ 1069 h 1738"/>
              <a:gd name="T76" fmla="*/ 1634 w 2141"/>
              <a:gd name="T77" fmla="*/ 1052 h 1738"/>
              <a:gd name="T78" fmla="*/ 1702 w 2141"/>
              <a:gd name="T79" fmla="*/ 1037 h 1738"/>
              <a:gd name="T80" fmla="*/ 1763 w 2141"/>
              <a:gd name="T81" fmla="*/ 1023 h 1738"/>
              <a:gd name="T82" fmla="*/ 1815 w 2141"/>
              <a:gd name="T83" fmla="*/ 1002 h 1738"/>
              <a:gd name="T84" fmla="*/ 1854 w 2141"/>
              <a:gd name="T85" fmla="*/ 973 h 1738"/>
              <a:gd name="T86" fmla="*/ 1887 w 2141"/>
              <a:gd name="T87" fmla="*/ 926 h 1738"/>
              <a:gd name="T88" fmla="*/ 1904 w 2141"/>
              <a:gd name="T89" fmla="*/ 867 h 1738"/>
              <a:gd name="T90" fmla="*/ 1897 w 2141"/>
              <a:gd name="T91" fmla="*/ 810 h 1738"/>
              <a:gd name="T92" fmla="*/ 1878 w 2141"/>
              <a:gd name="T93" fmla="*/ 736 h 1738"/>
              <a:gd name="T94" fmla="*/ 1867 w 2141"/>
              <a:gd name="T95" fmla="*/ 673 h 1738"/>
              <a:gd name="T96" fmla="*/ 1871 w 2141"/>
              <a:gd name="T97" fmla="*/ 612 h 1738"/>
              <a:gd name="T98" fmla="*/ 1889 w 2141"/>
              <a:gd name="T99" fmla="*/ 560 h 1738"/>
              <a:gd name="T100" fmla="*/ 1921 w 2141"/>
              <a:gd name="T101" fmla="*/ 514 h 1738"/>
              <a:gd name="T102" fmla="*/ 1967 w 2141"/>
              <a:gd name="T103" fmla="*/ 470 h 1738"/>
              <a:gd name="T104" fmla="*/ 2020 w 2141"/>
              <a:gd name="T105" fmla="*/ 444 h 1738"/>
              <a:gd name="T106" fmla="*/ 2074 w 2141"/>
              <a:gd name="T107" fmla="*/ 433 h 1738"/>
              <a:gd name="T108" fmla="*/ 2141 w 2141"/>
              <a:gd name="T109" fmla="*/ 433 h 1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141" h="1738">
                <a:moveTo>
                  <a:pt x="2141" y="433"/>
                </a:moveTo>
                <a:lnTo>
                  <a:pt x="2141" y="0"/>
                </a:lnTo>
                <a:lnTo>
                  <a:pt x="0" y="0"/>
                </a:lnTo>
                <a:lnTo>
                  <a:pt x="2" y="1738"/>
                </a:lnTo>
                <a:lnTo>
                  <a:pt x="192" y="1738"/>
                </a:lnTo>
                <a:lnTo>
                  <a:pt x="201" y="1705"/>
                </a:lnTo>
                <a:lnTo>
                  <a:pt x="201" y="1681"/>
                </a:lnTo>
                <a:lnTo>
                  <a:pt x="196" y="1647"/>
                </a:lnTo>
                <a:lnTo>
                  <a:pt x="185" y="1612"/>
                </a:lnTo>
                <a:lnTo>
                  <a:pt x="174" y="1570"/>
                </a:lnTo>
                <a:lnTo>
                  <a:pt x="168" y="1536"/>
                </a:lnTo>
                <a:lnTo>
                  <a:pt x="166" y="1507"/>
                </a:lnTo>
                <a:lnTo>
                  <a:pt x="172" y="1474"/>
                </a:lnTo>
                <a:lnTo>
                  <a:pt x="181" y="1442"/>
                </a:lnTo>
                <a:lnTo>
                  <a:pt x="201" y="1411"/>
                </a:lnTo>
                <a:lnTo>
                  <a:pt x="225" y="1387"/>
                </a:lnTo>
                <a:lnTo>
                  <a:pt x="251" y="1363"/>
                </a:lnTo>
                <a:lnTo>
                  <a:pt x="281" y="1346"/>
                </a:lnTo>
                <a:lnTo>
                  <a:pt x="316" y="1331"/>
                </a:lnTo>
                <a:lnTo>
                  <a:pt x="347" y="1326"/>
                </a:lnTo>
                <a:lnTo>
                  <a:pt x="392" y="1324"/>
                </a:lnTo>
                <a:lnTo>
                  <a:pt x="444" y="1327"/>
                </a:lnTo>
                <a:lnTo>
                  <a:pt x="477" y="1331"/>
                </a:lnTo>
                <a:lnTo>
                  <a:pt x="506" y="1340"/>
                </a:lnTo>
                <a:lnTo>
                  <a:pt x="534" y="1357"/>
                </a:lnTo>
                <a:lnTo>
                  <a:pt x="569" y="1385"/>
                </a:lnTo>
                <a:lnTo>
                  <a:pt x="591" y="1411"/>
                </a:lnTo>
                <a:lnTo>
                  <a:pt x="612" y="1438"/>
                </a:lnTo>
                <a:lnTo>
                  <a:pt x="623" y="1468"/>
                </a:lnTo>
                <a:lnTo>
                  <a:pt x="630" y="1496"/>
                </a:lnTo>
                <a:lnTo>
                  <a:pt x="630" y="1527"/>
                </a:lnTo>
                <a:lnTo>
                  <a:pt x="627" y="1559"/>
                </a:lnTo>
                <a:lnTo>
                  <a:pt x="619" y="1588"/>
                </a:lnTo>
                <a:lnTo>
                  <a:pt x="612" y="1616"/>
                </a:lnTo>
                <a:lnTo>
                  <a:pt x="603" y="1645"/>
                </a:lnTo>
                <a:lnTo>
                  <a:pt x="597" y="1675"/>
                </a:lnTo>
                <a:lnTo>
                  <a:pt x="597" y="1701"/>
                </a:lnTo>
                <a:lnTo>
                  <a:pt x="604" y="1730"/>
                </a:lnTo>
                <a:lnTo>
                  <a:pt x="963" y="1730"/>
                </a:lnTo>
                <a:lnTo>
                  <a:pt x="959" y="1669"/>
                </a:lnTo>
                <a:lnTo>
                  <a:pt x="963" y="1625"/>
                </a:lnTo>
                <a:lnTo>
                  <a:pt x="963" y="1592"/>
                </a:lnTo>
                <a:lnTo>
                  <a:pt x="965" y="1560"/>
                </a:lnTo>
                <a:lnTo>
                  <a:pt x="969" y="1527"/>
                </a:lnTo>
                <a:lnTo>
                  <a:pt x="976" y="1494"/>
                </a:lnTo>
                <a:lnTo>
                  <a:pt x="985" y="1472"/>
                </a:lnTo>
                <a:lnTo>
                  <a:pt x="998" y="1451"/>
                </a:lnTo>
                <a:lnTo>
                  <a:pt x="1017" y="1435"/>
                </a:lnTo>
                <a:lnTo>
                  <a:pt x="1037" y="1422"/>
                </a:lnTo>
                <a:lnTo>
                  <a:pt x="1061" y="1414"/>
                </a:lnTo>
                <a:lnTo>
                  <a:pt x="1087" y="1411"/>
                </a:lnTo>
                <a:lnTo>
                  <a:pt x="1111" y="1409"/>
                </a:lnTo>
                <a:lnTo>
                  <a:pt x="1142" y="1409"/>
                </a:lnTo>
                <a:lnTo>
                  <a:pt x="1172" y="1411"/>
                </a:lnTo>
                <a:lnTo>
                  <a:pt x="1196" y="1414"/>
                </a:lnTo>
                <a:lnTo>
                  <a:pt x="1227" y="1416"/>
                </a:lnTo>
                <a:lnTo>
                  <a:pt x="1261" y="1420"/>
                </a:lnTo>
                <a:lnTo>
                  <a:pt x="1298" y="1420"/>
                </a:lnTo>
                <a:lnTo>
                  <a:pt x="1329" y="1416"/>
                </a:lnTo>
                <a:lnTo>
                  <a:pt x="1360" y="1411"/>
                </a:lnTo>
                <a:lnTo>
                  <a:pt x="1394" y="1403"/>
                </a:lnTo>
                <a:lnTo>
                  <a:pt x="1418" y="1390"/>
                </a:lnTo>
                <a:lnTo>
                  <a:pt x="1444" y="1374"/>
                </a:lnTo>
                <a:lnTo>
                  <a:pt x="1460" y="1352"/>
                </a:lnTo>
                <a:lnTo>
                  <a:pt x="1477" y="1327"/>
                </a:lnTo>
                <a:lnTo>
                  <a:pt x="1484" y="1303"/>
                </a:lnTo>
                <a:lnTo>
                  <a:pt x="1488" y="1276"/>
                </a:lnTo>
                <a:lnTo>
                  <a:pt x="1484" y="1248"/>
                </a:lnTo>
                <a:lnTo>
                  <a:pt x="1482" y="1218"/>
                </a:lnTo>
                <a:lnTo>
                  <a:pt x="1484" y="1187"/>
                </a:lnTo>
                <a:lnTo>
                  <a:pt x="1490" y="1163"/>
                </a:lnTo>
                <a:lnTo>
                  <a:pt x="1497" y="1137"/>
                </a:lnTo>
                <a:lnTo>
                  <a:pt x="1508" y="1113"/>
                </a:lnTo>
                <a:lnTo>
                  <a:pt x="1523" y="1096"/>
                </a:lnTo>
                <a:lnTo>
                  <a:pt x="1547" y="1080"/>
                </a:lnTo>
                <a:lnTo>
                  <a:pt x="1577" y="1069"/>
                </a:lnTo>
                <a:lnTo>
                  <a:pt x="1606" y="1059"/>
                </a:lnTo>
                <a:lnTo>
                  <a:pt x="1634" y="1052"/>
                </a:lnTo>
                <a:lnTo>
                  <a:pt x="1664" y="1045"/>
                </a:lnTo>
                <a:lnTo>
                  <a:pt x="1702" y="1037"/>
                </a:lnTo>
                <a:lnTo>
                  <a:pt x="1732" y="1032"/>
                </a:lnTo>
                <a:lnTo>
                  <a:pt x="1763" y="1023"/>
                </a:lnTo>
                <a:lnTo>
                  <a:pt x="1789" y="1013"/>
                </a:lnTo>
                <a:lnTo>
                  <a:pt x="1815" y="1002"/>
                </a:lnTo>
                <a:lnTo>
                  <a:pt x="1836" y="987"/>
                </a:lnTo>
                <a:lnTo>
                  <a:pt x="1854" y="973"/>
                </a:lnTo>
                <a:lnTo>
                  <a:pt x="1874" y="949"/>
                </a:lnTo>
                <a:lnTo>
                  <a:pt x="1887" y="926"/>
                </a:lnTo>
                <a:lnTo>
                  <a:pt x="1898" y="901"/>
                </a:lnTo>
                <a:lnTo>
                  <a:pt x="1904" y="867"/>
                </a:lnTo>
                <a:lnTo>
                  <a:pt x="1900" y="840"/>
                </a:lnTo>
                <a:lnTo>
                  <a:pt x="1897" y="810"/>
                </a:lnTo>
                <a:lnTo>
                  <a:pt x="1887" y="775"/>
                </a:lnTo>
                <a:lnTo>
                  <a:pt x="1878" y="736"/>
                </a:lnTo>
                <a:lnTo>
                  <a:pt x="1869" y="701"/>
                </a:lnTo>
                <a:lnTo>
                  <a:pt x="1867" y="673"/>
                </a:lnTo>
                <a:lnTo>
                  <a:pt x="1867" y="647"/>
                </a:lnTo>
                <a:lnTo>
                  <a:pt x="1871" y="612"/>
                </a:lnTo>
                <a:lnTo>
                  <a:pt x="1880" y="583"/>
                </a:lnTo>
                <a:lnTo>
                  <a:pt x="1889" y="560"/>
                </a:lnTo>
                <a:lnTo>
                  <a:pt x="1902" y="538"/>
                </a:lnTo>
                <a:lnTo>
                  <a:pt x="1921" y="514"/>
                </a:lnTo>
                <a:lnTo>
                  <a:pt x="1941" y="490"/>
                </a:lnTo>
                <a:lnTo>
                  <a:pt x="1967" y="470"/>
                </a:lnTo>
                <a:lnTo>
                  <a:pt x="1994" y="453"/>
                </a:lnTo>
                <a:lnTo>
                  <a:pt x="2020" y="444"/>
                </a:lnTo>
                <a:lnTo>
                  <a:pt x="2046" y="437"/>
                </a:lnTo>
                <a:lnTo>
                  <a:pt x="2074" y="433"/>
                </a:lnTo>
                <a:lnTo>
                  <a:pt x="2107" y="433"/>
                </a:lnTo>
                <a:lnTo>
                  <a:pt x="2141" y="433"/>
                </a:lnTo>
                <a:close/>
              </a:path>
            </a:pathLst>
          </a:custGeom>
          <a:solidFill>
            <a:srgbClr val="777777"/>
          </a:solidFill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u-HU" sz="7200"/>
          </a:p>
        </p:txBody>
      </p:sp>
      <p:sp>
        <p:nvSpPr>
          <p:cNvPr id="449543" name="Freeform 7"/>
          <p:cNvSpPr>
            <a:spLocks/>
          </p:cNvSpPr>
          <p:nvPr/>
        </p:nvSpPr>
        <p:spPr bwMode="auto">
          <a:xfrm>
            <a:off x="8372475" y="3292477"/>
            <a:ext cx="7534276" cy="8258174"/>
          </a:xfrm>
          <a:custGeom>
            <a:avLst/>
            <a:gdLst>
              <a:gd name="T0" fmla="*/ 953 w 2373"/>
              <a:gd name="T1" fmla="*/ 414 h 2601"/>
              <a:gd name="T2" fmla="*/ 920 w 2373"/>
              <a:gd name="T3" fmla="*/ 198 h 2601"/>
              <a:gd name="T4" fmla="*/ 1037 w 2373"/>
              <a:gd name="T5" fmla="*/ 24 h 2601"/>
              <a:gd name="T6" fmla="*/ 1303 w 2373"/>
              <a:gd name="T7" fmla="*/ 6 h 2601"/>
              <a:gd name="T8" fmla="*/ 1434 w 2373"/>
              <a:gd name="T9" fmla="*/ 107 h 2601"/>
              <a:gd name="T10" fmla="*/ 1464 w 2373"/>
              <a:gd name="T11" fmla="*/ 285 h 2601"/>
              <a:gd name="T12" fmla="*/ 1438 w 2373"/>
              <a:gd name="T13" fmla="*/ 475 h 2601"/>
              <a:gd name="T14" fmla="*/ 1567 w 2373"/>
              <a:gd name="T15" fmla="*/ 588 h 2601"/>
              <a:gd name="T16" fmla="*/ 1763 w 2373"/>
              <a:gd name="T17" fmla="*/ 636 h 2601"/>
              <a:gd name="T18" fmla="*/ 1844 w 2373"/>
              <a:gd name="T19" fmla="*/ 725 h 2601"/>
              <a:gd name="T20" fmla="*/ 1848 w 2373"/>
              <a:gd name="T21" fmla="*/ 850 h 2601"/>
              <a:gd name="T22" fmla="*/ 1924 w 2373"/>
              <a:gd name="T23" fmla="*/ 963 h 2601"/>
              <a:gd name="T24" fmla="*/ 2079 w 2373"/>
              <a:gd name="T25" fmla="*/ 985 h 2601"/>
              <a:gd name="T26" fmla="*/ 2247 w 2373"/>
              <a:gd name="T27" fmla="*/ 976 h 2601"/>
              <a:gd name="T28" fmla="*/ 2347 w 2373"/>
              <a:gd name="T29" fmla="*/ 1032 h 2601"/>
              <a:gd name="T30" fmla="*/ 2371 w 2373"/>
              <a:gd name="T31" fmla="*/ 1229 h 2601"/>
              <a:gd name="T32" fmla="*/ 2347 w 2373"/>
              <a:gd name="T33" fmla="*/ 1494 h 2601"/>
              <a:gd name="T34" fmla="*/ 2245 w 2373"/>
              <a:gd name="T35" fmla="*/ 1557 h 2601"/>
              <a:gd name="T36" fmla="*/ 2062 w 2373"/>
              <a:gd name="T37" fmla="*/ 1547 h 2601"/>
              <a:gd name="T38" fmla="*/ 1928 w 2373"/>
              <a:gd name="T39" fmla="*/ 1568 h 2601"/>
              <a:gd name="T40" fmla="*/ 1852 w 2373"/>
              <a:gd name="T41" fmla="*/ 1645 h 2601"/>
              <a:gd name="T42" fmla="*/ 1844 w 2373"/>
              <a:gd name="T43" fmla="*/ 1795 h 2601"/>
              <a:gd name="T44" fmla="*/ 1757 w 2373"/>
              <a:gd name="T45" fmla="*/ 1898 h 2601"/>
              <a:gd name="T46" fmla="*/ 1600 w 2373"/>
              <a:gd name="T47" fmla="*/ 1934 h 2601"/>
              <a:gd name="T48" fmla="*/ 1464 w 2373"/>
              <a:gd name="T49" fmla="*/ 2006 h 2601"/>
              <a:gd name="T50" fmla="*/ 1434 w 2373"/>
              <a:gd name="T51" fmla="*/ 2152 h 2601"/>
              <a:gd name="T52" fmla="*/ 1464 w 2373"/>
              <a:gd name="T53" fmla="*/ 2331 h 2601"/>
              <a:gd name="T54" fmla="*/ 1399 w 2373"/>
              <a:gd name="T55" fmla="*/ 2501 h 2601"/>
              <a:gd name="T56" fmla="*/ 1284 w 2373"/>
              <a:gd name="T57" fmla="*/ 2590 h 2601"/>
              <a:gd name="T58" fmla="*/ 1107 w 2373"/>
              <a:gd name="T59" fmla="*/ 2599 h 2601"/>
              <a:gd name="T60" fmla="*/ 974 w 2373"/>
              <a:gd name="T61" fmla="*/ 2533 h 2601"/>
              <a:gd name="T62" fmla="*/ 911 w 2373"/>
              <a:gd name="T63" fmla="*/ 2405 h 2601"/>
              <a:gd name="T64" fmla="*/ 927 w 2373"/>
              <a:gd name="T65" fmla="*/ 2255 h 2601"/>
              <a:gd name="T66" fmla="*/ 937 w 2373"/>
              <a:gd name="T67" fmla="*/ 2120 h 2601"/>
              <a:gd name="T68" fmla="*/ 848 w 2373"/>
              <a:gd name="T69" fmla="*/ 2024 h 2601"/>
              <a:gd name="T70" fmla="*/ 702 w 2373"/>
              <a:gd name="T71" fmla="*/ 1987 h 2601"/>
              <a:gd name="T72" fmla="*/ 561 w 2373"/>
              <a:gd name="T73" fmla="*/ 1932 h 2601"/>
              <a:gd name="T74" fmla="*/ 525 w 2373"/>
              <a:gd name="T75" fmla="*/ 1782 h 2601"/>
              <a:gd name="T76" fmla="*/ 482 w 2373"/>
              <a:gd name="T77" fmla="*/ 1658 h 2601"/>
              <a:gd name="T78" fmla="*/ 342 w 2373"/>
              <a:gd name="T79" fmla="*/ 1612 h 2601"/>
              <a:gd name="T80" fmla="*/ 199 w 2373"/>
              <a:gd name="T81" fmla="*/ 1625 h 2601"/>
              <a:gd name="T82" fmla="*/ 46 w 2373"/>
              <a:gd name="T83" fmla="*/ 1586 h 2601"/>
              <a:gd name="T84" fmla="*/ 1 w 2373"/>
              <a:gd name="T85" fmla="*/ 1412 h 2601"/>
              <a:gd name="T86" fmla="*/ 11 w 2373"/>
              <a:gd name="T87" fmla="*/ 1163 h 2601"/>
              <a:gd name="T88" fmla="*/ 57 w 2373"/>
              <a:gd name="T89" fmla="*/ 1013 h 2601"/>
              <a:gd name="T90" fmla="*/ 175 w 2373"/>
              <a:gd name="T91" fmla="*/ 974 h 2601"/>
              <a:gd name="T92" fmla="*/ 351 w 2373"/>
              <a:gd name="T93" fmla="*/ 987 h 2601"/>
              <a:gd name="T94" fmla="*/ 506 w 2373"/>
              <a:gd name="T95" fmla="*/ 928 h 2601"/>
              <a:gd name="T96" fmla="*/ 534 w 2373"/>
              <a:gd name="T97" fmla="*/ 789 h 2601"/>
              <a:gd name="T98" fmla="*/ 591 w 2373"/>
              <a:gd name="T99" fmla="*/ 653 h 2601"/>
              <a:gd name="T100" fmla="*/ 756 w 2373"/>
              <a:gd name="T101" fmla="*/ 605 h 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373" h="2601">
                <a:moveTo>
                  <a:pt x="903" y="544"/>
                </a:moveTo>
                <a:lnTo>
                  <a:pt x="927" y="514"/>
                </a:lnTo>
                <a:lnTo>
                  <a:pt x="944" y="486"/>
                </a:lnTo>
                <a:lnTo>
                  <a:pt x="953" y="455"/>
                </a:lnTo>
                <a:lnTo>
                  <a:pt x="953" y="414"/>
                </a:lnTo>
                <a:lnTo>
                  <a:pt x="942" y="368"/>
                </a:lnTo>
                <a:lnTo>
                  <a:pt x="933" y="329"/>
                </a:lnTo>
                <a:lnTo>
                  <a:pt x="920" y="281"/>
                </a:lnTo>
                <a:lnTo>
                  <a:pt x="915" y="229"/>
                </a:lnTo>
                <a:lnTo>
                  <a:pt x="920" y="198"/>
                </a:lnTo>
                <a:lnTo>
                  <a:pt x="929" y="159"/>
                </a:lnTo>
                <a:lnTo>
                  <a:pt x="948" y="118"/>
                </a:lnTo>
                <a:lnTo>
                  <a:pt x="974" y="80"/>
                </a:lnTo>
                <a:lnTo>
                  <a:pt x="1007" y="48"/>
                </a:lnTo>
                <a:lnTo>
                  <a:pt x="1037" y="24"/>
                </a:lnTo>
                <a:lnTo>
                  <a:pt x="1077" y="9"/>
                </a:lnTo>
                <a:lnTo>
                  <a:pt x="1125" y="2"/>
                </a:lnTo>
                <a:lnTo>
                  <a:pt x="1177" y="0"/>
                </a:lnTo>
                <a:lnTo>
                  <a:pt x="1247" y="0"/>
                </a:lnTo>
                <a:lnTo>
                  <a:pt x="1303" y="6"/>
                </a:lnTo>
                <a:lnTo>
                  <a:pt x="1334" y="17"/>
                </a:lnTo>
                <a:lnTo>
                  <a:pt x="1358" y="32"/>
                </a:lnTo>
                <a:lnTo>
                  <a:pt x="1384" y="48"/>
                </a:lnTo>
                <a:lnTo>
                  <a:pt x="1410" y="74"/>
                </a:lnTo>
                <a:lnTo>
                  <a:pt x="1434" y="107"/>
                </a:lnTo>
                <a:lnTo>
                  <a:pt x="1452" y="137"/>
                </a:lnTo>
                <a:lnTo>
                  <a:pt x="1462" y="163"/>
                </a:lnTo>
                <a:lnTo>
                  <a:pt x="1469" y="207"/>
                </a:lnTo>
                <a:lnTo>
                  <a:pt x="1469" y="246"/>
                </a:lnTo>
                <a:lnTo>
                  <a:pt x="1464" y="285"/>
                </a:lnTo>
                <a:lnTo>
                  <a:pt x="1456" y="314"/>
                </a:lnTo>
                <a:lnTo>
                  <a:pt x="1447" y="362"/>
                </a:lnTo>
                <a:lnTo>
                  <a:pt x="1434" y="412"/>
                </a:lnTo>
                <a:lnTo>
                  <a:pt x="1428" y="444"/>
                </a:lnTo>
                <a:lnTo>
                  <a:pt x="1438" y="475"/>
                </a:lnTo>
                <a:lnTo>
                  <a:pt x="1449" y="497"/>
                </a:lnTo>
                <a:lnTo>
                  <a:pt x="1469" y="527"/>
                </a:lnTo>
                <a:lnTo>
                  <a:pt x="1499" y="551"/>
                </a:lnTo>
                <a:lnTo>
                  <a:pt x="1526" y="571"/>
                </a:lnTo>
                <a:lnTo>
                  <a:pt x="1567" y="588"/>
                </a:lnTo>
                <a:lnTo>
                  <a:pt x="1608" y="599"/>
                </a:lnTo>
                <a:lnTo>
                  <a:pt x="1647" y="608"/>
                </a:lnTo>
                <a:lnTo>
                  <a:pt x="1687" y="614"/>
                </a:lnTo>
                <a:lnTo>
                  <a:pt x="1730" y="625"/>
                </a:lnTo>
                <a:lnTo>
                  <a:pt x="1763" y="636"/>
                </a:lnTo>
                <a:lnTo>
                  <a:pt x="1789" y="649"/>
                </a:lnTo>
                <a:lnTo>
                  <a:pt x="1809" y="664"/>
                </a:lnTo>
                <a:lnTo>
                  <a:pt x="1824" y="680"/>
                </a:lnTo>
                <a:lnTo>
                  <a:pt x="1835" y="701"/>
                </a:lnTo>
                <a:lnTo>
                  <a:pt x="1844" y="725"/>
                </a:lnTo>
                <a:lnTo>
                  <a:pt x="1848" y="747"/>
                </a:lnTo>
                <a:lnTo>
                  <a:pt x="1852" y="767"/>
                </a:lnTo>
                <a:lnTo>
                  <a:pt x="1852" y="795"/>
                </a:lnTo>
                <a:lnTo>
                  <a:pt x="1848" y="826"/>
                </a:lnTo>
                <a:lnTo>
                  <a:pt x="1848" y="850"/>
                </a:lnTo>
                <a:lnTo>
                  <a:pt x="1854" y="880"/>
                </a:lnTo>
                <a:lnTo>
                  <a:pt x="1867" y="906"/>
                </a:lnTo>
                <a:lnTo>
                  <a:pt x="1881" y="928"/>
                </a:lnTo>
                <a:lnTo>
                  <a:pt x="1900" y="945"/>
                </a:lnTo>
                <a:lnTo>
                  <a:pt x="1924" y="963"/>
                </a:lnTo>
                <a:lnTo>
                  <a:pt x="1948" y="974"/>
                </a:lnTo>
                <a:lnTo>
                  <a:pt x="1985" y="982"/>
                </a:lnTo>
                <a:lnTo>
                  <a:pt x="2016" y="985"/>
                </a:lnTo>
                <a:lnTo>
                  <a:pt x="2046" y="987"/>
                </a:lnTo>
                <a:lnTo>
                  <a:pt x="2079" y="985"/>
                </a:lnTo>
                <a:lnTo>
                  <a:pt x="2120" y="982"/>
                </a:lnTo>
                <a:lnTo>
                  <a:pt x="2151" y="980"/>
                </a:lnTo>
                <a:lnTo>
                  <a:pt x="2183" y="976"/>
                </a:lnTo>
                <a:lnTo>
                  <a:pt x="2212" y="974"/>
                </a:lnTo>
                <a:lnTo>
                  <a:pt x="2247" y="976"/>
                </a:lnTo>
                <a:lnTo>
                  <a:pt x="2266" y="980"/>
                </a:lnTo>
                <a:lnTo>
                  <a:pt x="2288" y="985"/>
                </a:lnTo>
                <a:lnTo>
                  <a:pt x="2308" y="996"/>
                </a:lnTo>
                <a:lnTo>
                  <a:pt x="2331" y="1013"/>
                </a:lnTo>
                <a:lnTo>
                  <a:pt x="2347" y="1032"/>
                </a:lnTo>
                <a:lnTo>
                  <a:pt x="2360" y="1059"/>
                </a:lnTo>
                <a:lnTo>
                  <a:pt x="2366" y="1083"/>
                </a:lnTo>
                <a:lnTo>
                  <a:pt x="2369" y="1113"/>
                </a:lnTo>
                <a:lnTo>
                  <a:pt x="2373" y="1167"/>
                </a:lnTo>
                <a:lnTo>
                  <a:pt x="2371" y="1229"/>
                </a:lnTo>
                <a:lnTo>
                  <a:pt x="2373" y="1296"/>
                </a:lnTo>
                <a:lnTo>
                  <a:pt x="2367" y="1374"/>
                </a:lnTo>
                <a:lnTo>
                  <a:pt x="2362" y="1427"/>
                </a:lnTo>
                <a:lnTo>
                  <a:pt x="2356" y="1470"/>
                </a:lnTo>
                <a:lnTo>
                  <a:pt x="2347" y="1494"/>
                </a:lnTo>
                <a:lnTo>
                  <a:pt x="2332" y="1516"/>
                </a:lnTo>
                <a:lnTo>
                  <a:pt x="2316" y="1531"/>
                </a:lnTo>
                <a:lnTo>
                  <a:pt x="2294" y="1544"/>
                </a:lnTo>
                <a:lnTo>
                  <a:pt x="2268" y="1551"/>
                </a:lnTo>
                <a:lnTo>
                  <a:pt x="2245" y="1557"/>
                </a:lnTo>
                <a:lnTo>
                  <a:pt x="2199" y="1558"/>
                </a:lnTo>
                <a:lnTo>
                  <a:pt x="2159" y="1557"/>
                </a:lnTo>
                <a:lnTo>
                  <a:pt x="2125" y="1551"/>
                </a:lnTo>
                <a:lnTo>
                  <a:pt x="2096" y="1549"/>
                </a:lnTo>
                <a:lnTo>
                  <a:pt x="2062" y="1547"/>
                </a:lnTo>
                <a:lnTo>
                  <a:pt x="2033" y="1547"/>
                </a:lnTo>
                <a:lnTo>
                  <a:pt x="2007" y="1549"/>
                </a:lnTo>
                <a:lnTo>
                  <a:pt x="1979" y="1551"/>
                </a:lnTo>
                <a:lnTo>
                  <a:pt x="1946" y="1560"/>
                </a:lnTo>
                <a:lnTo>
                  <a:pt x="1928" y="1568"/>
                </a:lnTo>
                <a:lnTo>
                  <a:pt x="1911" y="1575"/>
                </a:lnTo>
                <a:lnTo>
                  <a:pt x="1889" y="1590"/>
                </a:lnTo>
                <a:lnTo>
                  <a:pt x="1874" y="1608"/>
                </a:lnTo>
                <a:lnTo>
                  <a:pt x="1863" y="1625"/>
                </a:lnTo>
                <a:lnTo>
                  <a:pt x="1852" y="1645"/>
                </a:lnTo>
                <a:lnTo>
                  <a:pt x="1846" y="1666"/>
                </a:lnTo>
                <a:lnTo>
                  <a:pt x="1844" y="1688"/>
                </a:lnTo>
                <a:lnTo>
                  <a:pt x="1846" y="1712"/>
                </a:lnTo>
                <a:lnTo>
                  <a:pt x="1846" y="1752"/>
                </a:lnTo>
                <a:lnTo>
                  <a:pt x="1844" y="1795"/>
                </a:lnTo>
                <a:lnTo>
                  <a:pt x="1833" y="1826"/>
                </a:lnTo>
                <a:lnTo>
                  <a:pt x="1822" y="1852"/>
                </a:lnTo>
                <a:lnTo>
                  <a:pt x="1806" y="1871"/>
                </a:lnTo>
                <a:lnTo>
                  <a:pt x="1782" y="1886"/>
                </a:lnTo>
                <a:lnTo>
                  <a:pt x="1757" y="1898"/>
                </a:lnTo>
                <a:lnTo>
                  <a:pt x="1730" y="1906"/>
                </a:lnTo>
                <a:lnTo>
                  <a:pt x="1695" y="1913"/>
                </a:lnTo>
                <a:lnTo>
                  <a:pt x="1665" y="1923"/>
                </a:lnTo>
                <a:lnTo>
                  <a:pt x="1630" y="1928"/>
                </a:lnTo>
                <a:lnTo>
                  <a:pt x="1600" y="1934"/>
                </a:lnTo>
                <a:lnTo>
                  <a:pt x="1567" y="1941"/>
                </a:lnTo>
                <a:lnTo>
                  <a:pt x="1541" y="1954"/>
                </a:lnTo>
                <a:lnTo>
                  <a:pt x="1512" y="1967"/>
                </a:lnTo>
                <a:lnTo>
                  <a:pt x="1484" y="1984"/>
                </a:lnTo>
                <a:lnTo>
                  <a:pt x="1464" y="2006"/>
                </a:lnTo>
                <a:lnTo>
                  <a:pt x="1445" y="2032"/>
                </a:lnTo>
                <a:lnTo>
                  <a:pt x="1430" y="2063"/>
                </a:lnTo>
                <a:lnTo>
                  <a:pt x="1427" y="2091"/>
                </a:lnTo>
                <a:lnTo>
                  <a:pt x="1428" y="2122"/>
                </a:lnTo>
                <a:lnTo>
                  <a:pt x="1434" y="2152"/>
                </a:lnTo>
                <a:lnTo>
                  <a:pt x="1443" y="2183"/>
                </a:lnTo>
                <a:lnTo>
                  <a:pt x="1451" y="2218"/>
                </a:lnTo>
                <a:lnTo>
                  <a:pt x="1456" y="2250"/>
                </a:lnTo>
                <a:lnTo>
                  <a:pt x="1464" y="2290"/>
                </a:lnTo>
                <a:lnTo>
                  <a:pt x="1464" y="2331"/>
                </a:lnTo>
                <a:lnTo>
                  <a:pt x="1454" y="2372"/>
                </a:lnTo>
                <a:lnTo>
                  <a:pt x="1445" y="2403"/>
                </a:lnTo>
                <a:lnTo>
                  <a:pt x="1434" y="2435"/>
                </a:lnTo>
                <a:lnTo>
                  <a:pt x="1419" y="2464"/>
                </a:lnTo>
                <a:lnTo>
                  <a:pt x="1399" y="2501"/>
                </a:lnTo>
                <a:lnTo>
                  <a:pt x="1377" y="2525"/>
                </a:lnTo>
                <a:lnTo>
                  <a:pt x="1358" y="2542"/>
                </a:lnTo>
                <a:lnTo>
                  <a:pt x="1334" y="2562"/>
                </a:lnTo>
                <a:lnTo>
                  <a:pt x="1308" y="2581"/>
                </a:lnTo>
                <a:lnTo>
                  <a:pt x="1284" y="2590"/>
                </a:lnTo>
                <a:lnTo>
                  <a:pt x="1262" y="2595"/>
                </a:lnTo>
                <a:lnTo>
                  <a:pt x="1225" y="2599"/>
                </a:lnTo>
                <a:lnTo>
                  <a:pt x="1183" y="2601"/>
                </a:lnTo>
                <a:lnTo>
                  <a:pt x="1131" y="2599"/>
                </a:lnTo>
                <a:lnTo>
                  <a:pt x="1107" y="2599"/>
                </a:lnTo>
                <a:lnTo>
                  <a:pt x="1075" y="2593"/>
                </a:lnTo>
                <a:lnTo>
                  <a:pt x="1042" y="2584"/>
                </a:lnTo>
                <a:lnTo>
                  <a:pt x="1013" y="2568"/>
                </a:lnTo>
                <a:lnTo>
                  <a:pt x="994" y="2553"/>
                </a:lnTo>
                <a:lnTo>
                  <a:pt x="974" y="2533"/>
                </a:lnTo>
                <a:lnTo>
                  <a:pt x="957" y="2514"/>
                </a:lnTo>
                <a:lnTo>
                  <a:pt x="940" y="2490"/>
                </a:lnTo>
                <a:lnTo>
                  <a:pt x="927" y="2466"/>
                </a:lnTo>
                <a:lnTo>
                  <a:pt x="916" y="2436"/>
                </a:lnTo>
                <a:lnTo>
                  <a:pt x="911" y="2405"/>
                </a:lnTo>
                <a:lnTo>
                  <a:pt x="909" y="2381"/>
                </a:lnTo>
                <a:lnTo>
                  <a:pt x="909" y="2348"/>
                </a:lnTo>
                <a:lnTo>
                  <a:pt x="911" y="2320"/>
                </a:lnTo>
                <a:lnTo>
                  <a:pt x="920" y="2290"/>
                </a:lnTo>
                <a:lnTo>
                  <a:pt x="927" y="2255"/>
                </a:lnTo>
                <a:lnTo>
                  <a:pt x="937" y="2222"/>
                </a:lnTo>
                <a:lnTo>
                  <a:pt x="942" y="2192"/>
                </a:lnTo>
                <a:lnTo>
                  <a:pt x="944" y="2165"/>
                </a:lnTo>
                <a:lnTo>
                  <a:pt x="942" y="2142"/>
                </a:lnTo>
                <a:lnTo>
                  <a:pt x="937" y="2120"/>
                </a:lnTo>
                <a:lnTo>
                  <a:pt x="922" y="2093"/>
                </a:lnTo>
                <a:lnTo>
                  <a:pt x="907" y="2074"/>
                </a:lnTo>
                <a:lnTo>
                  <a:pt x="889" y="2054"/>
                </a:lnTo>
                <a:lnTo>
                  <a:pt x="868" y="2039"/>
                </a:lnTo>
                <a:lnTo>
                  <a:pt x="848" y="2024"/>
                </a:lnTo>
                <a:lnTo>
                  <a:pt x="818" y="2013"/>
                </a:lnTo>
                <a:lnTo>
                  <a:pt x="793" y="2006"/>
                </a:lnTo>
                <a:lnTo>
                  <a:pt x="759" y="1998"/>
                </a:lnTo>
                <a:lnTo>
                  <a:pt x="730" y="1995"/>
                </a:lnTo>
                <a:lnTo>
                  <a:pt x="702" y="1987"/>
                </a:lnTo>
                <a:lnTo>
                  <a:pt x="669" y="1980"/>
                </a:lnTo>
                <a:lnTo>
                  <a:pt x="641" y="1969"/>
                </a:lnTo>
                <a:lnTo>
                  <a:pt x="608" y="1959"/>
                </a:lnTo>
                <a:lnTo>
                  <a:pt x="582" y="1948"/>
                </a:lnTo>
                <a:lnTo>
                  <a:pt x="561" y="1932"/>
                </a:lnTo>
                <a:lnTo>
                  <a:pt x="545" y="1910"/>
                </a:lnTo>
                <a:lnTo>
                  <a:pt x="534" y="1882"/>
                </a:lnTo>
                <a:lnTo>
                  <a:pt x="525" y="1845"/>
                </a:lnTo>
                <a:lnTo>
                  <a:pt x="523" y="1815"/>
                </a:lnTo>
                <a:lnTo>
                  <a:pt x="525" y="1782"/>
                </a:lnTo>
                <a:lnTo>
                  <a:pt x="528" y="1756"/>
                </a:lnTo>
                <a:lnTo>
                  <a:pt x="525" y="1725"/>
                </a:lnTo>
                <a:lnTo>
                  <a:pt x="515" y="1701"/>
                </a:lnTo>
                <a:lnTo>
                  <a:pt x="499" y="1675"/>
                </a:lnTo>
                <a:lnTo>
                  <a:pt x="482" y="1658"/>
                </a:lnTo>
                <a:lnTo>
                  <a:pt x="462" y="1642"/>
                </a:lnTo>
                <a:lnTo>
                  <a:pt x="434" y="1630"/>
                </a:lnTo>
                <a:lnTo>
                  <a:pt x="403" y="1619"/>
                </a:lnTo>
                <a:lnTo>
                  <a:pt x="369" y="1616"/>
                </a:lnTo>
                <a:lnTo>
                  <a:pt x="342" y="1612"/>
                </a:lnTo>
                <a:lnTo>
                  <a:pt x="310" y="1612"/>
                </a:lnTo>
                <a:lnTo>
                  <a:pt x="282" y="1616"/>
                </a:lnTo>
                <a:lnTo>
                  <a:pt x="255" y="1618"/>
                </a:lnTo>
                <a:lnTo>
                  <a:pt x="227" y="1621"/>
                </a:lnTo>
                <a:lnTo>
                  <a:pt x="199" y="1625"/>
                </a:lnTo>
                <a:lnTo>
                  <a:pt x="153" y="1625"/>
                </a:lnTo>
                <a:lnTo>
                  <a:pt x="123" y="1623"/>
                </a:lnTo>
                <a:lnTo>
                  <a:pt x="92" y="1616"/>
                </a:lnTo>
                <a:lnTo>
                  <a:pt x="70" y="1605"/>
                </a:lnTo>
                <a:lnTo>
                  <a:pt x="46" y="1586"/>
                </a:lnTo>
                <a:lnTo>
                  <a:pt x="29" y="1566"/>
                </a:lnTo>
                <a:lnTo>
                  <a:pt x="18" y="1544"/>
                </a:lnTo>
                <a:lnTo>
                  <a:pt x="5" y="1501"/>
                </a:lnTo>
                <a:lnTo>
                  <a:pt x="3" y="1457"/>
                </a:lnTo>
                <a:lnTo>
                  <a:pt x="1" y="1412"/>
                </a:lnTo>
                <a:lnTo>
                  <a:pt x="0" y="1357"/>
                </a:lnTo>
                <a:lnTo>
                  <a:pt x="3" y="1309"/>
                </a:lnTo>
                <a:lnTo>
                  <a:pt x="5" y="1257"/>
                </a:lnTo>
                <a:lnTo>
                  <a:pt x="7" y="1211"/>
                </a:lnTo>
                <a:lnTo>
                  <a:pt x="11" y="1163"/>
                </a:lnTo>
                <a:lnTo>
                  <a:pt x="16" y="1126"/>
                </a:lnTo>
                <a:lnTo>
                  <a:pt x="22" y="1085"/>
                </a:lnTo>
                <a:lnTo>
                  <a:pt x="29" y="1054"/>
                </a:lnTo>
                <a:lnTo>
                  <a:pt x="40" y="1033"/>
                </a:lnTo>
                <a:lnTo>
                  <a:pt x="57" y="1013"/>
                </a:lnTo>
                <a:lnTo>
                  <a:pt x="73" y="1000"/>
                </a:lnTo>
                <a:lnTo>
                  <a:pt x="96" y="985"/>
                </a:lnTo>
                <a:lnTo>
                  <a:pt x="116" y="982"/>
                </a:lnTo>
                <a:lnTo>
                  <a:pt x="142" y="976"/>
                </a:lnTo>
                <a:lnTo>
                  <a:pt x="175" y="974"/>
                </a:lnTo>
                <a:lnTo>
                  <a:pt x="205" y="976"/>
                </a:lnTo>
                <a:lnTo>
                  <a:pt x="245" y="982"/>
                </a:lnTo>
                <a:lnTo>
                  <a:pt x="281" y="984"/>
                </a:lnTo>
                <a:lnTo>
                  <a:pt x="310" y="985"/>
                </a:lnTo>
                <a:lnTo>
                  <a:pt x="351" y="987"/>
                </a:lnTo>
                <a:lnTo>
                  <a:pt x="393" y="982"/>
                </a:lnTo>
                <a:lnTo>
                  <a:pt x="428" y="974"/>
                </a:lnTo>
                <a:lnTo>
                  <a:pt x="462" y="961"/>
                </a:lnTo>
                <a:lnTo>
                  <a:pt x="484" y="948"/>
                </a:lnTo>
                <a:lnTo>
                  <a:pt x="506" y="928"/>
                </a:lnTo>
                <a:lnTo>
                  <a:pt x="523" y="902"/>
                </a:lnTo>
                <a:lnTo>
                  <a:pt x="534" y="876"/>
                </a:lnTo>
                <a:lnTo>
                  <a:pt x="537" y="849"/>
                </a:lnTo>
                <a:lnTo>
                  <a:pt x="536" y="828"/>
                </a:lnTo>
                <a:lnTo>
                  <a:pt x="534" y="789"/>
                </a:lnTo>
                <a:lnTo>
                  <a:pt x="536" y="751"/>
                </a:lnTo>
                <a:lnTo>
                  <a:pt x="543" y="721"/>
                </a:lnTo>
                <a:lnTo>
                  <a:pt x="552" y="693"/>
                </a:lnTo>
                <a:lnTo>
                  <a:pt x="565" y="673"/>
                </a:lnTo>
                <a:lnTo>
                  <a:pt x="591" y="653"/>
                </a:lnTo>
                <a:lnTo>
                  <a:pt x="619" y="638"/>
                </a:lnTo>
                <a:lnTo>
                  <a:pt x="654" y="627"/>
                </a:lnTo>
                <a:lnTo>
                  <a:pt x="689" y="618"/>
                </a:lnTo>
                <a:lnTo>
                  <a:pt x="719" y="610"/>
                </a:lnTo>
                <a:lnTo>
                  <a:pt x="756" y="605"/>
                </a:lnTo>
                <a:lnTo>
                  <a:pt x="791" y="597"/>
                </a:lnTo>
                <a:lnTo>
                  <a:pt x="831" y="586"/>
                </a:lnTo>
                <a:lnTo>
                  <a:pt x="870" y="569"/>
                </a:lnTo>
                <a:lnTo>
                  <a:pt x="903" y="544"/>
                </a:lnTo>
                <a:close/>
              </a:path>
            </a:pathLst>
          </a:custGeom>
          <a:solidFill>
            <a:srgbClr val="FFFF00"/>
          </a:solidFill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hu-HU" sz="7200"/>
          </a:p>
        </p:txBody>
      </p: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9740901" y="6715127"/>
            <a:ext cx="486092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6400"/>
              <a:t>Wünschenswert</a:t>
            </a:r>
          </a:p>
        </p:txBody>
      </p:sp>
      <p:sp>
        <p:nvSpPr>
          <p:cNvPr id="449545" name="Text Box 9"/>
          <p:cNvSpPr txBox="1">
            <a:spLocks noChangeArrowheads="1"/>
          </p:cNvSpPr>
          <p:nvPr/>
        </p:nvSpPr>
        <p:spPr bwMode="auto">
          <a:xfrm>
            <a:off x="5276851" y="3489327"/>
            <a:ext cx="4800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6400">
                <a:solidFill>
                  <a:schemeClr val="bg1"/>
                </a:solidFill>
              </a:rPr>
              <a:t>Marktfähig</a:t>
            </a:r>
          </a:p>
        </p:txBody>
      </p:sp>
      <p:sp>
        <p:nvSpPr>
          <p:cNvPr id="449546" name="Text Box 10"/>
          <p:cNvSpPr txBox="1">
            <a:spLocks noChangeArrowheads="1"/>
          </p:cNvSpPr>
          <p:nvPr/>
        </p:nvSpPr>
        <p:spPr bwMode="auto">
          <a:xfrm>
            <a:off x="12836526" y="3657601"/>
            <a:ext cx="597852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u-HU" altLang="hu-HU" sz="6400">
                <a:solidFill>
                  <a:schemeClr val="bg1"/>
                </a:solidFill>
              </a:rPr>
              <a:t>Konkurrenzfähig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5419725" y="9594850"/>
            <a:ext cx="6337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altLang="hu-HU" sz="6400">
                <a:solidFill>
                  <a:schemeClr val="bg1"/>
                </a:solidFill>
              </a:rPr>
              <a:t>Durchführbar</a:t>
            </a:r>
          </a:p>
        </p:txBody>
      </p:sp>
      <p:sp>
        <p:nvSpPr>
          <p:cNvPr id="449548" name="Text Box 12"/>
          <p:cNvSpPr txBox="1">
            <a:spLocks noChangeArrowheads="1"/>
          </p:cNvSpPr>
          <p:nvPr/>
        </p:nvSpPr>
        <p:spPr bwMode="auto">
          <a:xfrm>
            <a:off x="13703302" y="9601201"/>
            <a:ext cx="511175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u-HU" altLang="hu-HU" sz="6400">
                <a:solidFill>
                  <a:schemeClr val="bg1"/>
                </a:solidFill>
              </a:rPr>
              <a:t>Profitabel</a:t>
            </a:r>
          </a:p>
        </p:txBody>
      </p:sp>
    </p:spTree>
    <p:extLst>
      <p:ext uri="{BB962C8B-B14F-4D97-AF65-F5344CB8AC3E}">
        <p14:creationId xmlns:p14="http://schemas.microsoft.com/office/powerpoint/2010/main" val="1443705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4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4" grpId="0"/>
      <p:bldP spid="449545" grpId="0"/>
      <p:bldP spid="449546" grpId="0"/>
      <p:bldP spid="449547" grpId="0"/>
      <p:bldP spid="449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2092" y="316183"/>
            <a:ext cx="22149596" cy="1374775"/>
          </a:xfrm>
        </p:spPr>
        <p:txBody>
          <a:bodyPr>
            <a:noAutofit/>
          </a:bodyPr>
          <a:lstStyle/>
          <a:p>
            <a:r>
              <a:rPr lang="hu-HU" altLang="hu-HU" sz="7900" dirty="0" err="1"/>
              <a:t>Beantworten Sie die grundlegenden Fragen </a:t>
            </a:r>
            <a:r>
              <a:rPr lang="hu-HU" altLang="hu-HU" sz="7900" dirty="0"/>
              <a:t>im </a:t>
            </a:r>
            <a:r>
              <a:rPr lang="hu-HU" altLang="hu-HU" sz="7900" dirty="0" err="1"/>
              <a:t>Businessplan </a:t>
            </a:r>
            <a:endParaRPr lang="hu-HU" altLang="hu-HU" sz="79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1225" y="2105026"/>
            <a:ext cx="15544800" cy="10058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Besteht Bedarf/Nachfrage?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Marktnischen finden, schaffen, erfüllen mit dem richtigen Produkt/Dienstleistung (Marketable)</a:t>
            </a:r>
          </a:p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Können wir es gewinnen?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Nutzung ausgeprägter Kompetenzen (besser, besonders, anders) (wettbewerbsfähig)</a:t>
            </a:r>
          </a:p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Können wir es schaffen?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Lancieren, Verwalten des neuen Unternehmens mit den richtigen Leuten und der richtigen Organisation (machbar)</a:t>
            </a:r>
          </a:p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Lohnt es sich, das zu tun?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Es profitabel machen (Profitable)</a:t>
            </a:r>
          </a:p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Haben wir das Geld dafür?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Beschaffung des Startkapitals für die Markteinführung und den Start (Kapitalisierung) </a:t>
            </a:r>
          </a:p>
          <a:p>
            <a:pPr>
              <a:lnSpc>
                <a:spcPct val="90000"/>
              </a:lnSpc>
            </a:pPr>
            <a:r>
              <a:rPr lang="en-US" altLang="hu-HU" b="1" dirty="0">
                <a:solidFill>
                  <a:srgbClr val="333399"/>
                </a:solidFill>
              </a:rPr>
              <a:t>Will </a:t>
            </a:r>
            <a:r>
              <a:rPr lang="hu-HU" altLang="hu-HU" b="1" dirty="0">
                <a:solidFill>
                  <a:srgbClr val="333399"/>
                </a:solidFill>
              </a:rPr>
              <a:t>der/die </a:t>
            </a:r>
            <a:r>
              <a:rPr lang="hu-HU" altLang="hu-HU" b="1" dirty="0" err="1">
                <a:solidFill>
                  <a:srgbClr val="333399"/>
                </a:solidFill>
              </a:rPr>
              <a:t>Unternehmer </a:t>
            </a:r>
            <a:r>
              <a:rPr lang="en-US" altLang="hu-HU" b="1" dirty="0">
                <a:solidFill>
                  <a:srgbClr val="333399"/>
                </a:solidFill>
              </a:rPr>
              <a:t>es </a:t>
            </a:r>
            <a:r>
              <a:rPr lang="hu-HU" altLang="hu-HU" b="1" dirty="0" err="1">
                <a:solidFill>
                  <a:srgbClr val="333399"/>
                </a:solidFill>
              </a:rPr>
              <a:t>wirklich</a:t>
            </a:r>
            <a:r>
              <a:rPr lang="en-US" altLang="hu-HU" b="1" dirty="0">
                <a:solidFill>
                  <a:srgbClr val="333399"/>
                </a:solidFill>
              </a:rPr>
              <a:t>? </a:t>
            </a:r>
          </a:p>
          <a:p>
            <a:pPr lvl="1">
              <a:lnSpc>
                <a:spcPct val="90000"/>
              </a:lnSpc>
            </a:pPr>
            <a:r>
              <a:rPr lang="en-US" altLang="hu-HU" dirty="0">
                <a:solidFill>
                  <a:srgbClr val="333399"/>
                </a:solidFill>
              </a:rPr>
              <a:t>Engagement mobilisieren (Commitment)</a:t>
            </a:r>
          </a:p>
        </p:txBody>
      </p:sp>
    </p:spTree>
    <p:extLst>
      <p:ext uri="{BB962C8B-B14F-4D97-AF65-F5344CB8AC3E}">
        <p14:creationId xmlns:p14="http://schemas.microsoft.com/office/powerpoint/2010/main" val="177739224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Élőláb helye 5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US"/>
            </a:defPPr>
            <a:lvl1pPr marL="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21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434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2651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6868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1086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5303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99520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3737" algn="l" defTabSz="1828434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/>
              <a:t>_</a:t>
            </a:r>
          </a:p>
        </p:txBody>
      </p:sp>
      <p:sp>
        <p:nvSpPr>
          <p:cNvPr id="367618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title"/>
          </p:nvPr>
        </p:nvSpPr>
        <p:spPr>
          <a:xfrm>
            <a:off x="4416425" y="0"/>
            <a:ext cx="15544800" cy="2286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/>
          </a:bodyPr>
          <a:lstStyle/>
          <a:p>
            <a:r>
              <a:rPr lang="en-US" altLang="hu-HU"/>
              <a:t>Gliederung eines Businessplans</a:t>
            </a:r>
          </a:p>
        </p:txBody>
      </p:sp>
      <p:sp>
        <p:nvSpPr>
          <p:cNvPr id="3676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260725" y="2743200"/>
            <a:ext cx="9109076" cy="944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 fontScale="92500" lnSpcReduction="20000"/>
          </a:bodyPr>
          <a:lstStyle/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en-US" altLang="hu-HU" b="1"/>
              <a:t>Einleitende Seite</a:t>
            </a:r>
          </a:p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en-US" altLang="hu-HU" b="1"/>
              <a:t>Kurzfassung</a:t>
            </a:r>
          </a:p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hu-HU" altLang="hu-HU" b="1"/>
              <a:t>Industrie- und </a:t>
            </a:r>
            <a:r>
              <a:rPr lang="en-US" altLang="hu-HU" b="1"/>
              <a:t>Marktanalyse</a:t>
            </a:r>
          </a:p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en-US" altLang="hu-HU" b="1"/>
              <a:t>Beschreibung des Projekts</a:t>
            </a:r>
          </a:p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en-US" altLang="hu-HU" b="1"/>
              <a:t>Produktions-/Betriebsplan </a:t>
            </a:r>
            <a:endParaRPr lang="hu-HU" altLang="hu-HU" b="1"/>
          </a:p>
          <a:p>
            <a:pPr marL="1073150" indent="-1073150">
              <a:lnSpc>
                <a:spcPct val="80000"/>
              </a:lnSpc>
              <a:buFontTx/>
              <a:buAutoNum type="arabicPeriod"/>
            </a:pPr>
            <a:r>
              <a:rPr lang="en-US" altLang="hu-HU" b="1"/>
              <a:t>Marketingplan</a:t>
            </a:r>
          </a:p>
          <a:p>
            <a:pPr marL="1073150" indent="-1073150">
              <a:lnSpc>
                <a:spcPct val="80000"/>
              </a:lnSpc>
              <a:buFontTx/>
              <a:buAutoNum type="arabicPeriod" startAt="6"/>
            </a:pPr>
            <a:r>
              <a:rPr lang="en-US" altLang="hu-HU" b="1"/>
              <a:t>Organigramm</a:t>
            </a:r>
          </a:p>
          <a:p>
            <a:pPr marL="1073150" indent="-1073150">
              <a:lnSpc>
                <a:spcPct val="80000"/>
              </a:lnSpc>
              <a:buFontTx/>
              <a:buAutoNum type="arabicPeriod" startAt="6"/>
            </a:pPr>
            <a:r>
              <a:rPr lang="en-US" altLang="hu-HU" b="1"/>
              <a:t>Finanzplan</a:t>
            </a:r>
          </a:p>
          <a:p>
            <a:pPr marL="1073150" indent="-1073150">
              <a:lnSpc>
                <a:spcPct val="80000"/>
              </a:lnSpc>
              <a:buFontTx/>
              <a:buAutoNum type="arabicPeriod" startAt="6"/>
            </a:pPr>
            <a:r>
              <a:rPr lang="en-US" altLang="hu-HU" b="1"/>
              <a:t>Risikobewertung und Notfallplan</a:t>
            </a:r>
          </a:p>
          <a:p>
            <a:pPr marL="1073150" indent="-1073150">
              <a:lnSpc>
                <a:spcPct val="80000"/>
              </a:lnSpc>
              <a:buFontTx/>
              <a:buAutoNum type="arabicPeriod" startAt="6"/>
            </a:pPr>
            <a:r>
              <a:rPr lang="en-US" altLang="hu-HU" b="1"/>
              <a:t>Anhang</a:t>
            </a:r>
          </a:p>
          <a:p>
            <a:pPr marL="1073150" indent="-1073150">
              <a:lnSpc>
                <a:spcPct val="80000"/>
              </a:lnSpc>
              <a:buFontTx/>
              <a:buAutoNum type="arabicPeriod" startAt="6"/>
            </a:pPr>
            <a:endParaRPr lang="en-US" altLang="hu-HU" b="1"/>
          </a:p>
        </p:txBody>
      </p:sp>
      <p:sp>
        <p:nvSpPr>
          <p:cNvPr id="367628" name="Rectangle 12"/>
          <p:cNvSpPr>
            <a:spLocks noChangeArrowheads="1"/>
          </p:cNvSpPr>
          <p:nvPr/>
        </p:nvSpPr>
        <p:spPr bwMode="auto">
          <a:xfrm>
            <a:off x="12880975" y="2853939"/>
            <a:ext cx="9677400" cy="1012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6616" anchor="ctr">
            <a:spAutoFit/>
          </a:bodyPr>
          <a:lstStyle/>
          <a:p>
            <a:pPr algn="l"/>
            <a:r>
              <a:rPr lang="hu-HU" altLang="hu-HU" sz="2800">
                <a:latin typeface="Verdana" panose="020B0604030504040204" pitchFamily="34" charset="0"/>
              </a:rPr>
              <a:t>Cafe - Internetcafé</a:t>
            </a:r>
            <a:br>
              <a:rPr lang="hu-HU" altLang="hu-HU" sz="2800">
                <a:latin typeface="Verdana" panose="020B0604030504040204" pitchFamily="34" charset="0"/>
              </a:rPr>
            </a:br>
            <a:r>
              <a:rPr lang="hu-HU" altLang="hu-HU" sz="2800">
                <a:latin typeface="Verdana" panose="020B0604030504040204" pitchFamily="34" charset="0"/>
              </a:rPr>
              <a:t>Business Plan</a:t>
            </a:r>
          </a:p>
          <a:p>
            <a:pPr algn="l"/>
            <a:r>
              <a:rPr lang="hu-HU" altLang="hu-HU" sz="2800">
                <a:latin typeface="Verdana" panose="020B0604030504040204" pitchFamily="34" charset="0"/>
                <a:hlinkClick r:id="rId3"/>
              </a:rPr>
              <a:t>JavaNet Internet Cafe </a:t>
            </a:r>
            <a:endParaRPr lang="hu-HU" altLang="hu-HU" sz="4200"/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4"/>
              </a:rPr>
              <a:t>       1.0 Zusammenfassung </a:t>
            </a:r>
            <a:endParaRPr lang="hu-HU" altLang="hu-HU" sz="2800">
              <a:latin typeface="Verdana" panose="020B0604030504040204" pitchFamily="34" charset="0"/>
            </a:endParaRPr>
          </a:p>
          <a:p>
            <a:pPr lvl="2" algn="l"/>
            <a:r>
              <a:rPr lang="hu-HU" altLang="hu-HU" sz="2800">
                <a:latin typeface="Verdana" panose="020B0604030504040204" pitchFamily="34" charset="0"/>
                <a:hlinkClick r:id="rId5"/>
              </a:rPr>
              <a:t>       Highlights </a:t>
            </a:r>
          </a:p>
          <a:p>
            <a:pPr lvl="2" algn="l"/>
            <a:r>
              <a:rPr lang="hu-HU" altLang="hu-HU" sz="2800">
                <a:latin typeface="Verdana" panose="020B0604030504040204" pitchFamily="34" charset="0"/>
                <a:hlinkClick r:id="rId6"/>
              </a:rPr>
              <a:t>       1.1 Zielsetzung </a:t>
            </a:r>
          </a:p>
          <a:p>
            <a:pPr lvl="2" algn="l"/>
            <a:r>
              <a:rPr lang="hu-HU" altLang="hu-HU" sz="2800">
                <a:latin typeface="Verdana" panose="020B0604030504040204" pitchFamily="34" charset="0"/>
                <a:hlinkClick r:id="rId7"/>
              </a:rPr>
              <a:t>       1.2 Auftrag </a:t>
            </a:r>
          </a:p>
          <a:p>
            <a:pPr lvl="2" algn="l"/>
            <a:r>
              <a:rPr lang="hu-HU" altLang="hu-HU" sz="2800">
                <a:latin typeface="Verdana" panose="020B0604030504040204" pitchFamily="34" charset="0"/>
                <a:hlinkClick r:id="rId8"/>
              </a:rPr>
              <a:t>       1.3 Schlüssel zum Erfolg </a:t>
            </a:r>
          </a:p>
          <a:p>
            <a:pPr lvl="2" algn="l"/>
            <a:r>
              <a:rPr lang="hu-HU" altLang="hu-HU" sz="2800">
                <a:latin typeface="Verdana" panose="020B0604030504040204" pitchFamily="34" charset="0"/>
                <a:hlinkClick r:id="rId9"/>
              </a:rPr>
              <a:t>       1.4 Risiken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0"/>
              </a:rPr>
              <a:t>       2.0 Firmenübersicht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1"/>
              </a:rPr>
              <a:t>       3.0 Dienstleistungen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2"/>
              </a:rPr>
              <a:t>       4.0 Zusammenfassung der Marktanalyse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3"/>
              </a:rPr>
              <a:t>       5.0 Zusammenfassung der Strategie und Implementierung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4"/>
              </a:rPr>
              <a:t>       6.0 Management-Zusammenfassung </a:t>
            </a:r>
          </a:p>
          <a:p>
            <a:pPr lvl="1" algn="l"/>
            <a:r>
              <a:rPr lang="hu-HU" altLang="hu-HU" sz="2800">
                <a:latin typeface="Verdana" panose="020B0604030504040204" pitchFamily="34" charset="0"/>
                <a:hlinkClick r:id="rId15"/>
              </a:rPr>
              <a:t>       7.0 Finanzplan </a:t>
            </a:r>
          </a:p>
          <a:p>
            <a:pPr algn="l"/>
            <a:r>
              <a:rPr lang="hu-HU" altLang="hu-HU" sz="2800">
                <a:latin typeface="Verdana" panose="020B0604030504040204" pitchFamily="34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2494187358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7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7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7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7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76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76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76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76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76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76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3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1715" name="Rectangle 3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416425" y="231776"/>
            <a:ext cx="15544800" cy="115252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 anchor="ctr">
            <a:normAutofit fontScale="90000"/>
          </a:bodyPr>
          <a:lstStyle/>
          <a:p>
            <a:r>
              <a:rPr lang="en-US" altLang="hu-HU"/>
              <a:t>Warum scheitern Businesspläne?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49625" y="2133600"/>
            <a:ext cx="13881100" cy="10363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80976" tIns="88900" rIns="180976" bIns="88900" rtlCol="0">
            <a:normAutofit/>
          </a:bodyPr>
          <a:lstStyle/>
          <a:p>
            <a:r>
              <a:rPr lang="en-US" altLang="hu-HU" sz="5600" b="1"/>
              <a:t>Ziele sind unvernünftig.</a:t>
            </a:r>
          </a:p>
          <a:p>
            <a:r>
              <a:rPr lang="en-US" altLang="hu-HU" sz="5600" b="1"/>
              <a:t>Eine totale Verpflichtung gegenüber dem Unternehmen wurde nie eingegangen.</a:t>
            </a:r>
          </a:p>
          <a:p>
            <a:r>
              <a:rPr lang="en-US" altLang="hu-HU" sz="5600" b="1"/>
              <a:t>Der Unternehmer hat </a:t>
            </a:r>
            <a:br>
              <a:rPr lang="hu-HU" altLang="hu-HU" sz="5600" b="1"/>
            </a:br>
            <a:r>
              <a:rPr lang="en-US" altLang="hu-HU" sz="5600" b="1"/>
              <a:t>unzureichende Erfahrung und Kenntnisse.</a:t>
            </a:r>
          </a:p>
          <a:p>
            <a:r>
              <a:rPr lang="en-US" altLang="hu-HU" sz="5600" b="1"/>
              <a:t>Der Kundenbedarf wurde nie festgestellt.</a:t>
            </a:r>
          </a:p>
          <a:p>
            <a:r>
              <a:rPr lang="en-US" altLang="hu-HU" sz="5600" b="1"/>
              <a:t>Der Unternehmer hat kein Gespür für potenzielle Bedrohungen oder Schwachstellen des Unternehmens.</a:t>
            </a:r>
          </a:p>
        </p:txBody>
      </p:sp>
      <p:graphicFrame>
        <p:nvGraphicFramePr>
          <p:cNvPr id="371720" name="Object 8"/>
          <p:cNvGraphicFramePr>
            <a:graphicFrameLocks/>
          </p:cNvGraphicFramePr>
          <p:nvPr/>
        </p:nvGraphicFramePr>
        <p:xfrm>
          <a:off x="14170026" y="1727200"/>
          <a:ext cx="7007226" cy="716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657600" imgH="3590640" progId="MS_ClipArt_Gallery.2">
                  <p:embed/>
                </p:oleObj>
              </mc:Choice>
              <mc:Fallback>
                <p:oleObj name="ClipArt" r:id="rId3" imgW="3657600" imgH="3590640" progId="MS_ClipArt_Gallery.2">
                  <p:embed/>
                  <p:pic>
                    <p:nvPicPr>
                      <p:cNvPr id="37172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0026" y="1727200"/>
                        <a:ext cx="7007226" cy="7165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3457525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1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1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1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1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1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1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1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1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1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1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altLang="hu-HU"/>
              <a:t>_</a:t>
            </a: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4416425" y="1249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9293225" y="1249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sz="7200"/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3048001" y="4124327"/>
            <a:ext cx="18284824" cy="1540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4150" tIns="92076" rIns="184150" bIns="9207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8800" dirty="0">
                <a:solidFill>
                  <a:schemeClr val="accent5"/>
                </a:solidFill>
                <a:latin typeface="Arial Unicode MS" pitchFamily="34" charset="-128"/>
              </a:rPr>
              <a:t>  	Der Marketingplan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1264518"/>
      </p:ext>
    </p:extLst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Office Theme">
  <a:themeElements>
    <a:clrScheme name="Custom 44">
      <a:dk1>
        <a:srgbClr val="5D5C5D"/>
      </a:dk1>
      <a:lt1>
        <a:srgbClr val="FFFFFF"/>
      </a:lt1>
      <a:dk2>
        <a:srgbClr val="443946"/>
      </a:dk2>
      <a:lt2>
        <a:srgbClr val="FFFFFF"/>
      </a:lt2>
      <a:accent1>
        <a:srgbClr val="4F65D9"/>
      </a:accent1>
      <a:accent2>
        <a:srgbClr val="7E8FFE"/>
      </a:accent2>
      <a:accent3>
        <a:srgbClr val="8F9FF1"/>
      </a:accent3>
      <a:accent4>
        <a:srgbClr val="F3C890"/>
      </a:accent4>
      <a:accent5>
        <a:srgbClr val="000B28"/>
      </a:accent5>
      <a:accent6>
        <a:srgbClr val="DFDFDF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1573</Words>
  <Application>Microsoft Office PowerPoint</Application>
  <PresentationFormat>Benutzerdefiniert</PresentationFormat>
  <Paragraphs>357</Paragraphs>
  <Slides>32</Slides>
  <Notes>27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46" baseType="lpstr">
      <vt:lpstr>Arial</vt:lpstr>
      <vt:lpstr>Arial Black</vt:lpstr>
      <vt:lpstr>Arial Unicode MS</vt:lpstr>
      <vt:lpstr>Calibri</vt:lpstr>
      <vt:lpstr>Comfortaa</vt:lpstr>
      <vt:lpstr>Lato Light</vt:lpstr>
      <vt:lpstr>Source Sans Pro Light</vt:lpstr>
      <vt:lpstr>Times New Roman</vt:lpstr>
      <vt:lpstr>Verdana</vt:lpstr>
      <vt:lpstr>WP IconicSymbolsA</vt:lpstr>
      <vt:lpstr>WP IconicSymbolsB</vt:lpstr>
      <vt:lpstr>Office Theme</vt:lpstr>
      <vt:lpstr>Custom Design</vt:lpstr>
      <vt:lpstr>ClipArt</vt:lpstr>
      <vt:lpstr>PowerPoint-Präsentation</vt:lpstr>
      <vt:lpstr>PowerPoint-Präsentation</vt:lpstr>
      <vt:lpstr>Drei Perspektiven müssen beachtet werden:</vt:lpstr>
      <vt:lpstr>Informationsquellen für die Planung:</vt:lpstr>
      <vt:lpstr>Eine überzeugende Geschäftsmöglichkeit ist</vt:lpstr>
      <vt:lpstr>Beantworten Sie die grundlegenden Fragen im Businessplan </vt:lpstr>
      <vt:lpstr>Gliederung eines Businessplans</vt:lpstr>
      <vt:lpstr>Warum scheitern Businesspläne?</vt:lpstr>
      <vt:lpstr>PowerPoint-Präsentation</vt:lpstr>
      <vt:lpstr>PowerPoint-Präsentation</vt:lpstr>
      <vt:lpstr>PowerPoint-Präsentation</vt:lpstr>
      <vt:lpstr>Marketingforschung beinhaltet die Ermittlung:</vt:lpstr>
      <vt:lpstr>Die Schritte, die bei einer Marktforschungsstudie zu beachten sind:</vt:lpstr>
      <vt:lpstr>Die Schritte zur Erstellung des Marketingplans:</vt:lpstr>
      <vt:lpstr>Das Marketing-System </vt:lpstr>
      <vt:lpstr>PowerPoint-Präsentation</vt:lpstr>
      <vt:lpstr>Cashflow ist nicht gleichzusetzen mit Gewinn.</vt:lpstr>
      <vt:lpstr>Vor der Entwicklung der Pro-forma-Finanzdaten:</vt:lpstr>
      <vt:lpstr>Da viele der Unternehmen, die scheitern, nicht über genügend Bargeld verfügen, ist es für den Unternehmer wichtig, eine realistische Pro-forma-Cashflow-Rechnung zu erstellen. </vt:lpstr>
      <vt:lpstr>So erstellen Sie eine Pro-forma-Gewinn- und Verlustrechnung:</vt:lpstr>
      <vt:lpstr>Die Break-even-Analyse ist eine Technik zur Bestimmung, wie viele Einheiten verkauft werden müssen, um den Break-even zu erreichen.</vt:lpstr>
      <vt:lpstr>Softwarepakete zur Unterstützung von Finanzplänen </vt:lpstr>
      <vt:lpstr>PowerPoint-Präsentation</vt:lpstr>
      <vt:lpstr>Organisationsplan </vt:lpstr>
      <vt:lpstr>PowerPoint-Präsentation</vt:lpstr>
      <vt:lpstr>Bewältigung der erhöhten Arbeitsbelastung </vt:lpstr>
      <vt:lpstr>Stellenbesetzung </vt:lpstr>
      <vt:lpstr>Die Rolle des Vorstandes </vt:lpstr>
      <vt:lpstr>Der Prozess der Erstellung eines Businessplans </vt:lpstr>
      <vt:lpstr>Zusammenfassung</vt:lpstr>
      <vt:lpstr>Zusammenfassung 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Templates</dc:title>
  <dc:creator>Slidesmash</dc:creator>
  <cp:lastModifiedBy>Juergen Raizner</cp:lastModifiedBy>
  <cp:revision>6471</cp:revision>
  <dcterms:created xsi:type="dcterms:W3CDTF">2014-11-12T21:47:38Z</dcterms:created>
  <dcterms:modified xsi:type="dcterms:W3CDTF">2021-04-29T10:16:12Z</dcterms:modified>
</cp:coreProperties>
</file>